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Lst>
  <p:sldSz cy="10058400" cx="7772400"/>
  <p:notesSz cx="6858000" cy="9144000"/>
  <p:embeddedFontLst>
    <p:embeddedFont>
      <p:font typeface="Orbitron Medium"/>
      <p:regular r:id="rId90"/>
      <p:bold r:id="rId91"/>
    </p:embeddedFont>
    <p:embeddedFont>
      <p:font typeface="Helvetica Neue"/>
      <p:regular r:id="rId92"/>
      <p:bold r:id="rId93"/>
      <p:italic r:id="rId94"/>
      <p:boldItalic r:id="rId95"/>
    </p:embeddedFont>
    <p:embeddedFont>
      <p:font typeface="Orbitron"/>
      <p:regular r:id="rId96"/>
      <p:bold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207FEDE-9BAB-403D-962C-1C9F0D10E71C}">
  <a:tblStyle styleId="{3207FEDE-9BAB-403D-962C-1C9F0D10E71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HelveticaNeue-boldItalic.fntdata"/><Relationship Id="rId94" Type="http://schemas.openxmlformats.org/officeDocument/2006/relationships/font" Target="fonts/HelveticaNeue-italic.fntdata"/><Relationship Id="rId97" Type="http://schemas.openxmlformats.org/officeDocument/2006/relationships/font" Target="fonts/Orbitron-bold.fntdata"/><Relationship Id="rId96" Type="http://schemas.openxmlformats.org/officeDocument/2006/relationships/font" Target="fonts/Orbitron-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OrbitronMedium-bold.fntdata"/><Relationship Id="rId90" Type="http://schemas.openxmlformats.org/officeDocument/2006/relationships/font" Target="fonts/OrbitronMedium-regular.fntdata"/><Relationship Id="rId93" Type="http://schemas.openxmlformats.org/officeDocument/2006/relationships/font" Target="fonts/HelveticaNeue-bold.fntdata"/><Relationship Id="rId92" Type="http://schemas.openxmlformats.org/officeDocument/2006/relationships/font" Target="fonts/HelveticaNeue-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aaeb05bbff_0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aaeb05bb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aad8c78862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aad8c7886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a07059b8d6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a07059b8d6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28e1274c6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28e1274c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928e1274c6_0_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928e1274c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928e1274c6_0_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928e1274c6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928e1274c6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928e1274c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28e1274c6_0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928e1274c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b2c9d5e000_0_1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b2c9d5e000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4cb945499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4cb94549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2c9d5e000_0_1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b2c9d5e000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92b41f38a6_0_56: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92b41f38a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2c9d5e000_0_1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b2c9d5e000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2b41f38a6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2b41f38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92b41f38a6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92b41f38a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2b41f38a6_0_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2b41f38a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aad8c78862_0_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aad8c7886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2b41f38a6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2b41f38a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2b41f38a6_0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92b41f38a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2b41f38a6_0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92b41f38a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b2c9d5e000_0_2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b2c9d5e000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b2c9d5e000_0_28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2b2c9d5e000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92b41f38a6_0_51: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92b41f38a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b2c9d5e000_0_2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b2c9d5e00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b2c9d5e000_0_2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b2c9d5e00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92b41f38a6_0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92b41f38a6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92b41f38a6_0_1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92b41f38a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92b41f38a6_0_1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92b41f38a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cbcc3a3e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acbcc3a3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b2c9d5e000_0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b2c9d5e00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2c9d5e000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b2c9d5e00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b2c9d5e000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b2c9d5e00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b2c9d5e000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2b2c9d5e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07059b8d6_0_0: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07059b8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aea1826c59_0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aea1826c5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ea1826c59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aea1826c5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aea1826c59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2aea1826c5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f2e96885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f2e96885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f2e96885cd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1f2e96885c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f2e96885cd_0_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f2e96885c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1f2e96885cd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1f2e96885c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b2c9d5e000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b2c9d5e0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b2c9d5e000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b2c9d5e000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b2c9d5e000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b2c9d5e00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a07059b8d6_0_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a07059b8d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b2c9d5e000_0_3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b2c9d5e0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b2c9d5e000_0_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2b2c9d5e00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b2c9d5e000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2b2c9d5e0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b2c9d5e000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b2c9d5e00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b2c9d5e000_0_1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b2c9d5e00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b2c9d5e000_0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b2c9d5e000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b2c9d5e000_0_1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b2c9d5e00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b2c9d5e000_0_1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b2c9d5e000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aea1826c5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aea1826c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acbcc3a3e2_0_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2acbcc3a3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07059b8d6_0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07059b8d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acbcc3a3e2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acbcc3a3e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acbcc3a3e2_0_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acbcc3a3e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b2c9d5e000_0_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2b2c9d5e00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b2c9d5e000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2b2c9d5e00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b2c9d5e000_0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2b2c9d5e00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2b2c9d5e000_0_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2b2c9d5e000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b34207cb5b_0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b34207cb5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b34207cb5b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b34207cb5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b34207cb5b_0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b34207cb5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b34207cb5b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b34207cb5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07059b8d6_0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a07059b8d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a07059b8d6_0_1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2a07059b8d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2a07059b8d6_0_1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2a07059b8d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a07059b8d6_0_1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a07059b8d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a07059b8d6_0_1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a07059b8d6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64d1a8ff1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64d1a8ff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acbcc3a3e2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2acbcc3a3e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2aad8c78862_0_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2aad8c78862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b34207cb5b_0_11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2b34207cb5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b34207cb5b_0_1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2b34207cb5b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b34207cb5b_0_1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2b34207cb5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2c9d5e000_0_1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2c9d5e00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b34207cb5b_0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2b34207cb5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b34207cb5b_0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b34207cb5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34207cb5b_0_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34207cb5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2b34207cb5b_0_10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2b34207cb5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aad8c78862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ad8c7886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8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0.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2.jpg"/><Relationship Id="rId4" Type="http://schemas.openxmlformats.org/officeDocument/2006/relationships/image" Target="../media/image5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7.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slide" Target="/ppt/slides/slide8.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3d-viewer.chiefarchitect.com/go?share=622253544245343" TargetMode="External"/><Relationship Id="rId4" Type="http://schemas.openxmlformats.org/officeDocument/2006/relationships/image" Target="../media/image44.jpg"/><Relationship Id="rId5" Type="http://schemas.openxmlformats.org/officeDocument/2006/relationships/hyperlink" Target="https://accounts.chiefarchitect.com/3DV/view?share=622253544245343" TargetMode="External"/><Relationship Id="rId6" Type="http://schemas.openxmlformats.org/officeDocument/2006/relationships/hyperlink" Target="https://accounts.chiefarchitect.com/3DV/view?share=62225354424534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slide" Target="/ppt/slid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55.jpg"/><Relationship Id="rId5" Type="http://schemas.openxmlformats.org/officeDocument/2006/relationships/hyperlink" Target="https://drive.google.com/file/d/1bC2R4v5t74NDbKNIlKS95Nfn7FKFHTOu/view?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hyperlink" Target="https://3d-viewer.chiefarchitect.com/go?share=11898910574080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slide" Target="/ppt/slid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slide" Target="/ppt/slides/slide8.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8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3.jpg"/><Relationship Id="rId4" Type="http://schemas.openxmlformats.org/officeDocument/2006/relationships/slide" Target="/ppt/slid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0.jpg"/><Relationship Id="rId4" Type="http://schemas.openxmlformats.org/officeDocument/2006/relationships/slide" Target="/ppt/slid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1.jpg"/><Relationship Id="rId4" Type="http://schemas.openxmlformats.org/officeDocument/2006/relationships/slide" Target="/ppt/slid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0.jpg"/><Relationship Id="rId4" Type="http://schemas.openxmlformats.org/officeDocument/2006/relationships/slide" Target="/ppt/slid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6.png"/><Relationship Id="rId4" Type="http://schemas.openxmlformats.org/officeDocument/2006/relationships/image" Target="../media/image9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8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9.png"/><Relationship Id="rId4" Type="http://schemas.openxmlformats.org/officeDocument/2006/relationships/slide" Target="/ppt/slid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7.jpg"/><Relationship Id="rId4" Type="http://schemas.openxmlformats.org/officeDocument/2006/relationships/hyperlink" Target="https://3d-viewer.chiefarchitect.com/go?share=589701451542912"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9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9.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slide" Target="/ppt/slides/slide8.xml"/><Relationship Id="rId4" Type="http://schemas.openxmlformats.org/officeDocument/2006/relationships/image" Target="../media/image5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6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68.jpg"/><Relationship Id="rId4" Type="http://schemas.openxmlformats.org/officeDocument/2006/relationships/slide" Target="/ppt/slides/slid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5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6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6.jpg"/><Relationship Id="rId4" Type="http://schemas.openxmlformats.org/officeDocument/2006/relationships/slide" Target="/ppt/slides/slide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6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6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image" Target="../media/image6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72.jpg"/><Relationship Id="rId4" Type="http://schemas.openxmlformats.org/officeDocument/2006/relationships/slide" Target="/ppt/slides/slid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7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76.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6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 Id="rId3" Type="http://schemas.openxmlformats.org/officeDocument/2006/relationships/image" Target="../media/image79.jpg"/><Relationship Id="rId4"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slide" Target="/ppt/slides/slide50.xml"/><Relationship Id="rId5" Type="http://schemas.openxmlformats.org/officeDocument/2006/relationships/slide" Target="/ppt/slides/slide5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 Id="rId3" Type="http://schemas.openxmlformats.org/officeDocument/2006/relationships/image" Target="../media/image7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7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 Id="rId3" Type="http://schemas.openxmlformats.org/officeDocument/2006/relationships/image" Target="../media/image8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89.jpg"/><Relationship Id="rId4" Type="http://schemas.openxmlformats.org/officeDocument/2006/relationships/slide" Target="/ppt/slides/slide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83.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73.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70.jpg"/><Relationship Id="rId4" Type="http://schemas.openxmlformats.org/officeDocument/2006/relationships/slide" Target="/ppt/slides/slide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7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7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80.jpg"/><Relationship Id="rId4" Type="http://schemas.openxmlformats.org/officeDocument/2006/relationships/slide" Target="/ppt/slides/slide8.xml"/></Relationships>
</file>

<file path=ppt/slides/_rels/slide8.xml.rels><?xml version="1.0" encoding="UTF-8" standalone="yes"?><Relationships xmlns="http://schemas.openxmlformats.org/package/2006/relationships"><Relationship Id="rId20" Type="http://schemas.openxmlformats.org/officeDocument/2006/relationships/slide" Target="/ppt/slides/slide74.xml"/><Relationship Id="rId11" Type="http://schemas.openxmlformats.org/officeDocument/2006/relationships/slide" Target="/ppt/slides/slide43.xml"/><Relationship Id="rId22" Type="http://schemas.openxmlformats.org/officeDocument/2006/relationships/slide" Target="/ppt/slides/slide80.xml"/><Relationship Id="rId10" Type="http://schemas.openxmlformats.org/officeDocument/2006/relationships/slide" Target="/ppt/slides/slide39.xml"/><Relationship Id="rId21" Type="http://schemas.openxmlformats.org/officeDocument/2006/relationships/slide" Target="/ppt/slides/slide77.xml"/><Relationship Id="rId13" Type="http://schemas.openxmlformats.org/officeDocument/2006/relationships/slide" Target="/ppt/slides/slide50.xml"/><Relationship Id="rId12" Type="http://schemas.openxmlformats.org/officeDocument/2006/relationships/slide" Target="/ppt/slides/slide47.xml"/><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slide" Target="/ppt/slides/slide17.xml"/><Relationship Id="rId9" Type="http://schemas.openxmlformats.org/officeDocument/2006/relationships/slide" Target="/ppt/slides/slide35.xml"/><Relationship Id="rId15" Type="http://schemas.openxmlformats.org/officeDocument/2006/relationships/slide" Target="/ppt/slides/slide58.xml"/><Relationship Id="rId14" Type="http://schemas.openxmlformats.org/officeDocument/2006/relationships/slide" Target="/ppt/slides/slide54.xml"/><Relationship Id="rId17" Type="http://schemas.openxmlformats.org/officeDocument/2006/relationships/slide" Target="/ppt/slides/slide62.xml"/><Relationship Id="rId16" Type="http://schemas.openxmlformats.org/officeDocument/2006/relationships/slide" Target="/ppt/slides/slide58.xml"/><Relationship Id="rId5" Type="http://schemas.openxmlformats.org/officeDocument/2006/relationships/slide" Target="/ppt/slides/slide21.xml"/><Relationship Id="rId19" Type="http://schemas.openxmlformats.org/officeDocument/2006/relationships/slide" Target="/ppt/slides/slide70.xml"/><Relationship Id="rId6" Type="http://schemas.openxmlformats.org/officeDocument/2006/relationships/slide" Target="/ppt/slides/slide24.xml"/><Relationship Id="rId18" Type="http://schemas.openxmlformats.org/officeDocument/2006/relationships/slide" Target="/ppt/slides/slide66.xml"/><Relationship Id="rId7" Type="http://schemas.openxmlformats.org/officeDocument/2006/relationships/slide" Target="/ppt/slides/slide28.xml"/><Relationship Id="rId8" Type="http://schemas.openxmlformats.org/officeDocument/2006/relationships/slide" Target="/ppt/slides/slide3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8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 Id="rId3" Type="http://schemas.openxmlformats.org/officeDocument/2006/relationships/image" Target="../media/image86.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 Id="rId3" Type="http://schemas.openxmlformats.org/officeDocument/2006/relationships/image" Target="../media/image9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 Id="rId3" Type="http://schemas.openxmlformats.org/officeDocument/2006/relationships/image" Target="../media/image88.jpg"/><Relationship Id="rId4" Type="http://schemas.openxmlformats.org/officeDocument/2006/relationships/slide" Target="/ppt/slid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6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240" l="750" r="8784" t="0"/>
          <a:stretch/>
        </p:blipFill>
        <p:spPr>
          <a:xfrm>
            <a:off x="457200" y="1972400"/>
            <a:ext cx="6857999" cy="4016828"/>
          </a:xfrm>
          <a:prstGeom prst="rect">
            <a:avLst/>
          </a:prstGeom>
          <a:noFill/>
          <a:ln>
            <a:noFill/>
          </a:ln>
        </p:spPr>
      </p:pic>
      <p:pic>
        <p:nvPicPr>
          <p:cNvPr id="55" name="Google Shape;55;p13"/>
          <p:cNvPicPr preferRelativeResize="0"/>
          <p:nvPr/>
        </p:nvPicPr>
        <p:blipFill rotWithShape="1">
          <a:blip r:embed="rId4">
            <a:alphaModFix/>
          </a:blip>
          <a:srcRect b="0" l="0" r="10" t="0"/>
          <a:stretch/>
        </p:blipFill>
        <p:spPr>
          <a:xfrm>
            <a:off x="457200" y="253050"/>
            <a:ext cx="6858001" cy="1599242"/>
          </a:xfrm>
          <a:prstGeom prst="rect">
            <a:avLst/>
          </a:prstGeom>
          <a:noFill/>
          <a:ln>
            <a:noFill/>
          </a:ln>
        </p:spPr>
      </p:pic>
      <p:sp>
        <p:nvSpPr>
          <p:cNvPr id="56" name="Google Shape;56;p13"/>
          <p:cNvSpPr txBox="1"/>
          <p:nvPr/>
        </p:nvSpPr>
        <p:spPr>
          <a:xfrm>
            <a:off x="457200" y="6382700"/>
            <a:ext cx="6858000" cy="28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Helvetica Neue"/>
                <a:ea typeface="Helvetica Neue"/>
                <a:cs typeface="Helvetica Neue"/>
                <a:sym typeface="Helvetica Neue"/>
              </a:rPr>
              <a:t>The Micro Modz concept is an innovative residential product with tiny home sized space designs constructed with a process that combines  limited offsite production with traditional local permit built housing practices.</a:t>
            </a:r>
            <a:endParaRPr sz="1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a:p>
            <a:pPr indent="0" lvl="0" marL="0" rtl="0" algn="l">
              <a:spcBef>
                <a:spcPts val="0"/>
              </a:spcBef>
              <a:spcAft>
                <a:spcPts val="0"/>
              </a:spcAft>
              <a:buNone/>
            </a:pPr>
            <a:r>
              <a:rPr lang="en" sz="1800">
                <a:latin typeface="Helvetica Neue"/>
                <a:ea typeface="Helvetica Neue"/>
                <a:cs typeface="Helvetica Neue"/>
                <a:sym typeface="Helvetica Neue"/>
              </a:rPr>
              <a:t>Factory built </a:t>
            </a:r>
            <a:r>
              <a:rPr i="1" lang="en" sz="1800">
                <a:latin typeface="Helvetica Neue"/>
                <a:ea typeface="Helvetica Neue"/>
                <a:cs typeface="Helvetica Neue"/>
                <a:sym typeface="Helvetica Neue"/>
              </a:rPr>
              <a:t>Modular Boxes</a:t>
            </a:r>
            <a:r>
              <a:rPr lang="en" sz="1800">
                <a:latin typeface="Helvetica Neue"/>
                <a:ea typeface="Helvetica Neue"/>
                <a:cs typeface="Helvetica Neue"/>
                <a:sym typeface="Helvetica Neue"/>
              </a:rPr>
              <a:t> are framed to IRC standards, have waterproof wall &amp; roof sheathing systems, and windows and doors. Installed. These boxes are economically shipped on standard deck over trailers in compliance with DOT height and width restrictions of 8.5’ wide and 13.5’ high.</a:t>
            </a:r>
            <a:endParaRPr sz="1800">
              <a:latin typeface="Helvetica Neue"/>
              <a:ea typeface="Helvetica Neue"/>
              <a:cs typeface="Helvetica Neue"/>
              <a:sym typeface="Helvetica Neue"/>
            </a:endParaRPr>
          </a:p>
        </p:txBody>
      </p:sp>
      <p:sp>
        <p:nvSpPr>
          <p:cNvPr id="57" name="Google Shape;57;p1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3">
            <a:alphaModFix/>
          </a:blip>
          <a:srcRect b="0" l="2226" r="2235" t="0"/>
          <a:stretch/>
        </p:blipFill>
        <p:spPr>
          <a:xfrm>
            <a:off x="419525" y="1926275"/>
            <a:ext cx="6858000" cy="7063740"/>
          </a:xfrm>
          <a:prstGeom prst="rect">
            <a:avLst/>
          </a:prstGeom>
          <a:noFill/>
          <a:ln>
            <a:noFill/>
          </a:ln>
        </p:spPr>
      </p:pic>
      <p:sp>
        <p:nvSpPr>
          <p:cNvPr id="133" name="Google Shape;133;p22"/>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134" name="Google Shape;134;p2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736 2-3 201.5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135" name="Google Shape;135;p22"/>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736 Sq. Ft.  </a:t>
            </a:r>
            <a:r>
              <a:rPr lang="en" sz="1800">
                <a:solidFill>
                  <a:schemeClr val="dk1"/>
                </a:solidFill>
                <a:latin typeface="Orbitron"/>
                <a:ea typeface="Orbitron"/>
                <a:cs typeface="Orbitron"/>
                <a:sym typeface="Orbitron"/>
              </a:rPr>
              <a:t>2 BR, 2BA </a:t>
            </a:r>
            <a:r>
              <a:rPr lang="en" sz="1800">
                <a:latin typeface="Orbitron"/>
                <a:ea typeface="Orbitron"/>
                <a:cs typeface="Orbitron"/>
                <a:sym typeface="Orbitron"/>
              </a:rPr>
              <a:t>with 30’ x 34’ 1”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136" name="Google Shape;136;p2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0" l="2226" r="2235" t="0"/>
          <a:stretch/>
        </p:blipFill>
        <p:spPr>
          <a:xfrm>
            <a:off x="264900" y="1796525"/>
            <a:ext cx="6858000" cy="7063740"/>
          </a:xfrm>
          <a:prstGeom prst="rect">
            <a:avLst/>
          </a:prstGeom>
          <a:noFill/>
          <a:ln>
            <a:noFill/>
          </a:ln>
        </p:spPr>
      </p:pic>
      <p:sp>
        <p:nvSpPr>
          <p:cNvPr id="142" name="Google Shape;142;p23"/>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143" name="Google Shape;143;p2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736 2-3 201.5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144" name="Google Shape;144;p23"/>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5 Modules: 30’, 24’, and 18’ on Main - 2 @ 18’ on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145" name="Google Shape;145;p2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latin typeface="Orbitron Medium"/>
                <a:ea typeface="Orbitron Medium"/>
                <a:cs typeface="Orbitron Medium"/>
                <a:sym typeface="Orbitron Medium"/>
              </a:rPr>
              <a:t>M</a:t>
            </a:r>
            <a:r>
              <a:rPr lang="en" sz="2000">
                <a:solidFill>
                  <a:srgbClr val="666666"/>
                </a:solidFill>
                <a:latin typeface="Orbitron Medium"/>
                <a:ea typeface="Orbitron Medium"/>
                <a:cs typeface="Orbitron Medium"/>
                <a:sym typeface="Orbitron Medium"/>
              </a:rPr>
              <a:t>icro</a:t>
            </a:r>
            <a:r>
              <a:rPr lang="en" sz="2000">
                <a:latin typeface="Orbitron Medium"/>
                <a:ea typeface="Orbitron Medium"/>
                <a:cs typeface="Orbitron Medium"/>
                <a:sym typeface="Orbitron Medium"/>
              </a:rPr>
              <a:t>Mod 736 2-3 222 +Storage 	      </a:t>
            </a:r>
            <a:r>
              <a:rPr lang="en" sz="2000">
                <a:latin typeface="Orbitron"/>
                <a:ea typeface="Orbitron"/>
                <a:cs typeface="Orbitron"/>
                <a:sym typeface="Orbitron"/>
              </a:rPr>
              <a:t>Dining &amp; Kitchen</a:t>
            </a:r>
            <a:endParaRPr sz="20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151" name="Google Shape;151;p24"/>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2" name="Google Shape;152;p24"/>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4"/>
          <p:cNvPicPr preferRelativeResize="0"/>
          <p:nvPr/>
        </p:nvPicPr>
        <p:blipFill rotWithShape="1">
          <a:blip r:embed="rId3">
            <a:alphaModFix/>
          </a:blip>
          <a:srcRect b="209" l="0" r="0" t="209"/>
          <a:stretch/>
        </p:blipFill>
        <p:spPr>
          <a:xfrm>
            <a:off x="264900" y="834075"/>
            <a:ext cx="7242598" cy="4290249"/>
          </a:xfrm>
          <a:prstGeom prst="rect">
            <a:avLst/>
          </a:prstGeom>
          <a:noFill/>
          <a:ln>
            <a:noFill/>
          </a:ln>
        </p:spPr>
      </p:pic>
      <p:pic>
        <p:nvPicPr>
          <p:cNvPr id="154" name="Google Shape;154;p24"/>
          <p:cNvPicPr preferRelativeResize="0"/>
          <p:nvPr/>
        </p:nvPicPr>
        <p:blipFill rotWithShape="1">
          <a:blip r:embed="rId4">
            <a:alphaModFix/>
          </a:blip>
          <a:srcRect b="0" l="0" r="0" t="0"/>
          <a:stretch/>
        </p:blipFill>
        <p:spPr>
          <a:xfrm>
            <a:off x="264900" y="5488725"/>
            <a:ext cx="7242598" cy="4257949"/>
          </a:xfrm>
          <a:prstGeom prst="rect">
            <a:avLst/>
          </a:prstGeom>
          <a:noFill/>
          <a:ln>
            <a:noFill/>
          </a:ln>
        </p:spPr>
      </p:pic>
      <p:sp>
        <p:nvSpPr>
          <p:cNvPr id="155" name="Google Shape;155;p24"/>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solidFill>
                <a:schemeClr val="lt1"/>
              </a:solidFill>
              <a:latin typeface="Orbitron"/>
              <a:ea typeface="Orbitron"/>
              <a:cs typeface="Orbitron"/>
              <a:sym typeface="Orbitron"/>
            </a:endParaRPr>
          </a:p>
          <a:p>
            <a:pPr indent="0" lvl="0" marL="0" rtl="0" algn="ctr">
              <a:spcBef>
                <a:spcPts val="0"/>
              </a:spcBef>
              <a:spcAft>
                <a:spcPts val="0"/>
              </a:spcAft>
              <a:buNone/>
            </a:pPr>
            <a:r>
              <a:rPr lang="en" sz="1300">
                <a:solidFill>
                  <a:schemeClr val="lt1"/>
                </a:solidFill>
                <a:latin typeface="Orbitron"/>
                <a:ea typeface="Orbitron"/>
                <a:cs typeface="Orbitron"/>
                <a:sym typeface="Orbitron"/>
              </a:rPr>
              <a:t>Copyright 2023  - Singleton Designs, LLC - Newnan, GA  </a:t>
            </a:r>
            <a:endParaRPr sz="1300">
              <a:solidFill>
                <a:schemeClr val="lt1"/>
              </a:solidFill>
              <a:latin typeface="Orbitron"/>
              <a:ea typeface="Orbitron"/>
              <a:cs typeface="Orbitron"/>
              <a:sym typeface="Orbitron"/>
            </a:endParaRPr>
          </a:p>
        </p:txBody>
      </p:sp>
      <p:sp>
        <p:nvSpPr>
          <p:cNvPr id="156" name="Google Shape;156;p2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000">
                <a:latin typeface="Orbitron Medium"/>
                <a:ea typeface="Orbitron Medium"/>
                <a:cs typeface="Orbitron Medium"/>
                <a:sym typeface="Orbitron Medium"/>
              </a:rPr>
              <a:t>M</a:t>
            </a:r>
            <a:r>
              <a:rPr lang="en" sz="2000">
                <a:solidFill>
                  <a:srgbClr val="666666"/>
                </a:solidFill>
                <a:latin typeface="Orbitron Medium"/>
                <a:ea typeface="Orbitron Medium"/>
                <a:cs typeface="Orbitron Medium"/>
                <a:sym typeface="Orbitron Medium"/>
              </a:rPr>
              <a:t>icro</a:t>
            </a:r>
            <a:r>
              <a:rPr lang="en" sz="2000">
                <a:latin typeface="Orbitron Medium"/>
                <a:ea typeface="Orbitron Medium"/>
                <a:cs typeface="Orbitron Medium"/>
                <a:sym typeface="Orbitron Medium"/>
              </a:rPr>
              <a:t>Mod </a:t>
            </a:r>
            <a:r>
              <a:rPr lang="en" sz="2000">
                <a:latin typeface="Orbitron Medium"/>
                <a:ea typeface="Orbitron Medium"/>
                <a:cs typeface="Orbitron Medium"/>
                <a:sym typeface="Orbitron Medium"/>
              </a:rPr>
              <a:t>736 2-3 222 </a:t>
            </a:r>
            <a:r>
              <a:rPr lang="en" sz="2000">
                <a:latin typeface="Orbitron Medium"/>
                <a:ea typeface="Orbitron Medium"/>
                <a:cs typeface="Orbitron Medium"/>
                <a:sym typeface="Orbitron Medium"/>
              </a:rPr>
              <a:t> 	     </a:t>
            </a:r>
            <a:r>
              <a:rPr lang="en" sz="2000">
                <a:latin typeface="Orbitron"/>
                <a:ea typeface="Orbitron"/>
                <a:cs typeface="Orbitron"/>
                <a:sym typeface="Orbitron"/>
              </a:rPr>
              <a:t>Dining , Living &amp; Office Nook</a:t>
            </a:r>
            <a:endParaRPr>
              <a:latin typeface="Orbitron Medium"/>
              <a:ea typeface="Orbitron Medium"/>
              <a:cs typeface="Orbitron Medium"/>
              <a:sym typeface="Orbitron Medium"/>
            </a:endParaRPr>
          </a:p>
        </p:txBody>
      </p:sp>
      <p:sp>
        <p:nvSpPr>
          <p:cNvPr id="162" name="Google Shape;162;p2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63" name="Google Shape;163;p2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5"/>
          <p:cNvPicPr preferRelativeResize="0"/>
          <p:nvPr/>
        </p:nvPicPr>
        <p:blipFill rotWithShape="1">
          <a:blip r:embed="rId3">
            <a:alphaModFix/>
          </a:blip>
          <a:srcRect b="0" l="2253" r="2253" t="0"/>
          <a:stretch/>
        </p:blipFill>
        <p:spPr>
          <a:xfrm>
            <a:off x="264900" y="834075"/>
            <a:ext cx="7242597" cy="4290249"/>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264900" y="5488725"/>
            <a:ext cx="7242598" cy="4257949"/>
          </a:xfrm>
          <a:prstGeom prst="rect">
            <a:avLst/>
          </a:prstGeom>
          <a:noFill/>
          <a:ln>
            <a:noFill/>
          </a:ln>
        </p:spPr>
      </p:pic>
      <p:sp>
        <p:nvSpPr>
          <p:cNvPr id="166" name="Google Shape;166;p25"/>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solidFill>
                <a:schemeClr val="lt1"/>
              </a:solidFill>
              <a:latin typeface="Orbitron"/>
              <a:ea typeface="Orbitron"/>
              <a:cs typeface="Orbitron"/>
              <a:sym typeface="Orbitron"/>
            </a:endParaRPr>
          </a:p>
          <a:p>
            <a:pPr indent="0" lvl="0" marL="0" rtl="0" algn="ctr">
              <a:spcBef>
                <a:spcPts val="0"/>
              </a:spcBef>
              <a:spcAft>
                <a:spcPts val="0"/>
              </a:spcAft>
              <a:buNone/>
            </a:pPr>
            <a:r>
              <a:rPr lang="en" sz="1300">
                <a:solidFill>
                  <a:schemeClr val="lt1"/>
                </a:solidFill>
                <a:latin typeface="Orbitron"/>
                <a:ea typeface="Orbitron"/>
                <a:cs typeface="Orbitron"/>
                <a:sym typeface="Orbitron"/>
              </a:rPr>
              <a:t>Copyright 2023  - Singleton Designs, LLC - Newnan, GA  </a:t>
            </a:r>
            <a:endParaRPr sz="1300">
              <a:solidFill>
                <a:schemeClr val="lt1"/>
              </a:solidFill>
              <a:latin typeface="Orbitron"/>
              <a:ea typeface="Orbitron"/>
              <a:cs typeface="Orbitron"/>
              <a:sym typeface="Orbitron"/>
            </a:endParaRPr>
          </a:p>
        </p:txBody>
      </p:sp>
      <p:sp>
        <p:nvSpPr>
          <p:cNvPr id="167" name="Google Shape;167;p2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264900" y="335476"/>
            <a:ext cx="7242600" cy="4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latin typeface="Orbitron Medium"/>
                <a:ea typeface="Orbitron Medium"/>
                <a:cs typeface="Orbitron Medium"/>
                <a:sym typeface="Orbitron Medium"/>
              </a:rPr>
              <a:t>M</a:t>
            </a:r>
            <a:r>
              <a:rPr lang="en" sz="2000">
                <a:solidFill>
                  <a:srgbClr val="666666"/>
                </a:solidFill>
                <a:latin typeface="Orbitron Medium"/>
                <a:ea typeface="Orbitron Medium"/>
                <a:cs typeface="Orbitron Medium"/>
                <a:sym typeface="Orbitron Medium"/>
              </a:rPr>
              <a:t>icro</a:t>
            </a:r>
            <a:r>
              <a:rPr lang="en" sz="2000">
                <a:latin typeface="Orbitron Medium"/>
                <a:ea typeface="Orbitron Medium"/>
                <a:cs typeface="Orbitron Medium"/>
                <a:sym typeface="Orbitron Medium"/>
              </a:rPr>
              <a:t>Mod </a:t>
            </a:r>
            <a:r>
              <a:rPr lang="en" sz="2000">
                <a:latin typeface="Orbitron Medium"/>
                <a:ea typeface="Orbitron Medium"/>
                <a:cs typeface="Orbitron Medium"/>
                <a:sym typeface="Orbitron Medium"/>
              </a:rPr>
              <a:t>736 2-3 222</a:t>
            </a:r>
            <a:r>
              <a:rPr lang="en" sz="2000">
                <a:latin typeface="Orbitron Medium"/>
                <a:ea typeface="Orbitron Medium"/>
                <a:cs typeface="Orbitron Medium"/>
                <a:sym typeface="Orbitron Medium"/>
              </a:rPr>
              <a:t>		                   </a:t>
            </a:r>
            <a:r>
              <a:rPr lang="en" sz="1800">
                <a:latin typeface="Orbitron"/>
                <a:ea typeface="Orbitron"/>
                <a:cs typeface="Orbitron"/>
                <a:sym typeface="Orbitron"/>
              </a:rPr>
              <a:t>Bathrooms</a:t>
            </a:r>
            <a:endParaRPr sz="1800">
              <a:latin typeface="Orbitron"/>
              <a:ea typeface="Orbitron"/>
              <a:cs typeface="Orbitron"/>
              <a:sym typeface="Orbitron"/>
            </a:endParaRPr>
          </a:p>
        </p:txBody>
      </p:sp>
      <p:sp>
        <p:nvSpPr>
          <p:cNvPr id="173" name="Google Shape;173;p26"/>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74" name="Google Shape;174;p26"/>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26"/>
          <p:cNvPicPr preferRelativeResize="0"/>
          <p:nvPr/>
        </p:nvPicPr>
        <p:blipFill rotWithShape="1">
          <a:blip r:embed="rId3">
            <a:alphaModFix/>
          </a:blip>
          <a:srcRect b="0" l="377" r="377" t="0"/>
          <a:stretch/>
        </p:blipFill>
        <p:spPr>
          <a:xfrm>
            <a:off x="264900" y="834075"/>
            <a:ext cx="7242598" cy="4290249"/>
          </a:xfrm>
          <a:prstGeom prst="rect">
            <a:avLst/>
          </a:prstGeom>
          <a:noFill/>
          <a:ln>
            <a:noFill/>
          </a:ln>
        </p:spPr>
      </p:pic>
      <p:pic>
        <p:nvPicPr>
          <p:cNvPr id="176" name="Google Shape;176;p26"/>
          <p:cNvPicPr preferRelativeResize="0"/>
          <p:nvPr/>
        </p:nvPicPr>
        <p:blipFill rotWithShape="1">
          <a:blip r:embed="rId4">
            <a:alphaModFix/>
          </a:blip>
          <a:srcRect b="0" l="0" r="0" t="0"/>
          <a:stretch/>
        </p:blipFill>
        <p:spPr>
          <a:xfrm>
            <a:off x="264900" y="5488725"/>
            <a:ext cx="7242598" cy="4257949"/>
          </a:xfrm>
          <a:prstGeom prst="rect">
            <a:avLst/>
          </a:prstGeom>
          <a:noFill/>
          <a:ln>
            <a:noFill/>
          </a:ln>
        </p:spPr>
      </p:pic>
      <p:sp>
        <p:nvSpPr>
          <p:cNvPr id="177" name="Google Shape;177;p26"/>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solidFill>
                <a:schemeClr val="lt1"/>
              </a:solidFill>
              <a:latin typeface="Orbitron"/>
              <a:ea typeface="Orbitron"/>
              <a:cs typeface="Orbitron"/>
              <a:sym typeface="Orbitron"/>
            </a:endParaRPr>
          </a:p>
          <a:p>
            <a:pPr indent="0" lvl="0" marL="0" rtl="0" algn="ctr">
              <a:spcBef>
                <a:spcPts val="0"/>
              </a:spcBef>
              <a:spcAft>
                <a:spcPts val="0"/>
              </a:spcAft>
              <a:buNone/>
            </a:pPr>
            <a:r>
              <a:rPr lang="en" sz="1300">
                <a:solidFill>
                  <a:schemeClr val="lt1"/>
                </a:solidFill>
                <a:latin typeface="Orbitron"/>
                <a:ea typeface="Orbitron"/>
                <a:cs typeface="Orbitron"/>
                <a:sym typeface="Orbitron"/>
              </a:rPr>
              <a:t>Copyright 2023  - Singleton Designs, LLC - Newnan, GA  </a:t>
            </a:r>
            <a:endParaRPr sz="1300">
              <a:solidFill>
                <a:schemeClr val="lt1"/>
              </a:solidFill>
              <a:latin typeface="Orbitron"/>
              <a:ea typeface="Orbitron"/>
              <a:cs typeface="Orbitron"/>
              <a:sym typeface="Orbitron"/>
            </a:endParaRPr>
          </a:p>
        </p:txBody>
      </p:sp>
      <p:sp>
        <p:nvSpPr>
          <p:cNvPr id="178" name="Google Shape;178;p2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264900" y="335476"/>
            <a:ext cx="7242600" cy="4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latin typeface="Orbitron Medium"/>
                <a:ea typeface="Orbitron Medium"/>
                <a:cs typeface="Orbitron Medium"/>
                <a:sym typeface="Orbitron Medium"/>
              </a:rPr>
              <a:t>M</a:t>
            </a:r>
            <a:r>
              <a:rPr lang="en" sz="2000">
                <a:solidFill>
                  <a:srgbClr val="666666"/>
                </a:solidFill>
                <a:latin typeface="Orbitron Medium"/>
                <a:ea typeface="Orbitron Medium"/>
                <a:cs typeface="Orbitron Medium"/>
                <a:sym typeface="Orbitron Medium"/>
              </a:rPr>
              <a:t>icro</a:t>
            </a:r>
            <a:r>
              <a:rPr lang="en" sz="2000">
                <a:latin typeface="Orbitron Medium"/>
                <a:ea typeface="Orbitron Medium"/>
                <a:cs typeface="Orbitron Medium"/>
                <a:sym typeface="Orbitron Medium"/>
              </a:rPr>
              <a:t>Mod </a:t>
            </a:r>
            <a:r>
              <a:rPr lang="en" sz="2000">
                <a:latin typeface="Orbitron Medium"/>
                <a:ea typeface="Orbitron Medium"/>
                <a:cs typeface="Orbitron Medium"/>
                <a:sym typeface="Orbitron Medium"/>
              </a:rPr>
              <a:t>736 2-3 222</a:t>
            </a:r>
            <a:r>
              <a:rPr lang="en" sz="2000">
                <a:latin typeface="Orbitron Medium"/>
                <a:ea typeface="Orbitron Medium"/>
                <a:cs typeface="Orbitron Medium"/>
                <a:sym typeface="Orbitron Medium"/>
              </a:rPr>
              <a:t>		                    </a:t>
            </a:r>
            <a:r>
              <a:rPr lang="en" sz="1800">
                <a:latin typeface="Orbitron"/>
                <a:ea typeface="Orbitron"/>
                <a:cs typeface="Orbitron"/>
                <a:sym typeface="Orbitron"/>
              </a:rPr>
              <a:t>Bedrooms</a:t>
            </a:r>
            <a:endParaRPr sz="1800">
              <a:latin typeface="Orbitron"/>
              <a:ea typeface="Orbitron"/>
              <a:cs typeface="Orbitron"/>
              <a:sym typeface="Orbitron"/>
            </a:endParaRPr>
          </a:p>
        </p:txBody>
      </p:sp>
      <p:sp>
        <p:nvSpPr>
          <p:cNvPr id="184" name="Google Shape;184;p27"/>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85" name="Google Shape;185;p27"/>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6" name="Google Shape;186;p27"/>
          <p:cNvPicPr preferRelativeResize="0"/>
          <p:nvPr/>
        </p:nvPicPr>
        <p:blipFill rotWithShape="1">
          <a:blip r:embed="rId3">
            <a:alphaModFix/>
          </a:blip>
          <a:srcRect b="0" l="377" r="377" t="0"/>
          <a:stretch/>
        </p:blipFill>
        <p:spPr>
          <a:xfrm>
            <a:off x="264900" y="834075"/>
            <a:ext cx="7242598" cy="4290249"/>
          </a:xfrm>
          <a:prstGeom prst="rect">
            <a:avLst/>
          </a:prstGeom>
          <a:noFill/>
          <a:ln>
            <a:noFill/>
          </a:ln>
        </p:spPr>
      </p:pic>
      <p:pic>
        <p:nvPicPr>
          <p:cNvPr id="187" name="Google Shape;187;p27"/>
          <p:cNvPicPr preferRelativeResize="0"/>
          <p:nvPr/>
        </p:nvPicPr>
        <p:blipFill rotWithShape="1">
          <a:blip r:embed="rId4">
            <a:alphaModFix/>
          </a:blip>
          <a:srcRect b="0" l="0" r="0" t="0"/>
          <a:stretch/>
        </p:blipFill>
        <p:spPr>
          <a:xfrm>
            <a:off x="264900" y="5488725"/>
            <a:ext cx="7242598" cy="4257949"/>
          </a:xfrm>
          <a:prstGeom prst="rect">
            <a:avLst/>
          </a:prstGeom>
          <a:noFill/>
          <a:ln>
            <a:noFill/>
          </a:ln>
        </p:spPr>
      </p:pic>
      <p:sp>
        <p:nvSpPr>
          <p:cNvPr id="188" name="Google Shape;188;p27"/>
          <p:cNvSpPr txBox="1"/>
          <p:nvPr/>
        </p:nvSpPr>
        <p:spPr>
          <a:xfrm>
            <a:off x="166825" y="5076825"/>
            <a:ext cx="72426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NOTE: These images are from a reversed plan of this model </a:t>
            </a:r>
            <a:endParaRPr>
              <a:solidFill>
                <a:schemeClr val="dk2"/>
              </a:solidFill>
            </a:endParaRPr>
          </a:p>
        </p:txBody>
      </p:sp>
      <p:sp>
        <p:nvSpPr>
          <p:cNvPr id="189" name="Google Shape;189;p27"/>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solidFill>
                <a:schemeClr val="lt1"/>
              </a:solidFill>
              <a:latin typeface="Orbitron"/>
              <a:ea typeface="Orbitron"/>
              <a:cs typeface="Orbitron"/>
              <a:sym typeface="Orbitron"/>
            </a:endParaRPr>
          </a:p>
          <a:p>
            <a:pPr indent="0" lvl="0" marL="0" rtl="0" algn="ctr">
              <a:spcBef>
                <a:spcPts val="0"/>
              </a:spcBef>
              <a:spcAft>
                <a:spcPts val="0"/>
              </a:spcAft>
              <a:buNone/>
            </a:pPr>
            <a:r>
              <a:rPr lang="en" sz="1300">
                <a:solidFill>
                  <a:schemeClr val="lt1"/>
                </a:solidFill>
                <a:latin typeface="Orbitron"/>
                <a:ea typeface="Orbitron"/>
                <a:cs typeface="Orbitron"/>
                <a:sym typeface="Orbitron"/>
              </a:rPr>
              <a:t>Copyright 2023  - Singleton Designs, LLC - Newnan, GA  </a:t>
            </a:r>
            <a:endParaRPr sz="1300">
              <a:solidFill>
                <a:schemeClr val="lt1"/>
              </a:solidFill>
              <a:latin typeface="Orbitron"/>
              <a:ea typeface="Orbitron"/>
              <a:cs typeface="Orbitron"/>
              <a:sym typeface="Orbitron"/>
            </a:endParaRPr>
          </a:p>
        </p:txBody>
      </p:sp>
      <p:sp>
        <p:nvSpPr>
          <p:cNvPr id="190" name="Google Shape;190;p2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8"/>
          <p:cNvSpPr txBox="1"/>
          <p:nvPr>
            <p:ph type="title"/>
          </p:nvPr>
        </p:nvSpPr>
        <p:spPr>
          <a:xfrm>
            <a:off x="264900" y="335476"/>
            <a:ext cx="7242600" cy="4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latin typeface="Orbitron Medium"/>
                <a:ea typeface="Orbitron Medium"/>
                <a:cs typeface="Orbitron Medium"/>
                <a:sym typeface="Orbitron Medium"/>
              </a:rPr>
              <a:t>M</a:t>
            </a:r>
            <a:r>
              <a:rPr lang="en" sz="2000">
                <a:solidFill>
                  <a:srgbClr val="666666"/>
                </a:solidFill>
                <a:latin typeface="Orbitron Medium"/>
                <a:ea typeface="Orbitron Medium"/>
                <a:cs typeface="Orbitron Medium"/>
                <a:sym typeface="Orbitron Medium"/>
              </a:rPr>
              <a:t>icro</a:t>
            </a:r>
            <a:r>
              <a:rPr lang="en" sz="2000">
                <a:latin typeface="Orbitron Medium"/>
                <a:ea typeface="Orbitron Medium"/>
                <a:cs typeface="Orbitron Medium"/>
                <a:sym typeface="Orbitron Medium"/>
              </a:rPr>
              <a:t>Mod 5-736-222 		         </a:t>
            </a:r>
            <a:r>
              <a:rPr lang="en" sz="2000">
                <a:latin typeface="Orbitron"/>
                <a:ea typeface="Orbitron"/>
                <a:cs typeface="Orbitron"/>
                <a:sym typeface="Orbitron"/>
              </a:rPr>
              <a:t>Loftice/Rec. Room</a:t>
            </a:r>
            <a:endParaRPr>
              <a:latin typeface="Orbitron"/>
              <a:ea typeface="Orbitron"/>
              <a:cs typeface="Orbitron"/>
              <a:sym typeface="Orbitron"/>
            </a:endParaRPr>
          </a:p>
        </p:txBody>
      </p:sp>
      <p:sp>
        <p:nvSpPr>
          <p:cNvPr id="196" name="Google Shape;196;p28"/>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97" name="Google Shape;197;p28"/>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8" name="Google Shape;198;p28"/>
          <p:cNvPicPr preferRelativeResize="0"/>
          <p:nvPr/>
        </p:nvPicPr>
        <p:blipFill rotWithShape="1">
          <a:blip r:embed="rId3">
            <a:alphaModFix/>
          </a:blip>
          <a:srcRect b="0" l="377" r="377" t="0"/>
          <a:stretch/>
        </p:blipFill>
        <p:spPr>
          <a:xfrm>
            <a:off x="264900" y="834075"/>
            <a:ext cx="7242598" cy="4290249"/>
          </a:xfrm>
          <a:prstGeom prst="rect">
            <a:avLst/>
          </a:prstGeom>
          <a:noFill/>
          <a:ln>
            <a:noFill/>
          </a:ln>
        </p:spPr>
      </p:pic>
      <p:sp>
        <p:nvSpPr>
          <p:cNvPr id="199" name="Google Shape;199;p28"/>
          <p:cNvSpPr txBox="1"/>
          <p:nvPr/>
        </p:nvSpPr>
        <p:spPr>
          <a:xfrm>
            <a:off x="166825" y="5076825"/>
            <a:ext cx="72426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Orbitron"/>
                <a:ea typeface="Orbitron"/>
                <a:cs typeface="Orbitron"/>
                <a:sym typeface="Orbitron"/>
              </a:rPr>
              <a:t>Laundry and access to Crawl Space under stairs</a:t>
            </a:r>
            <a:r>
              <a:rPr lang="en" sz="1800">
                <a:solidFill>
                  <a:schemeClr val="dk2"/>
                </a:solidFill>
              </a:rPr>
              <a:t> </a:t>
            </a:r>
            <a:endParaRPr sz="1800">
              <a:solidFill>
                <a:schemeClr val="dk2"/>
              </a:solidFill>
            </a:endParaRPr>
          </a:p>
        </p:txBody>
      </p:sp>
      <p:pic>
        <p:nvPicPr>
          <p:cNvPr id="200" name="Google Shape;200;p28"/>
          <p:cNvPicPr preferRelativeResize="0"/>
          <p:nvPr/>
        </p:nvPicPr>
        <p:blipFill>
          <a:blip r:embed="rId4">
            <a:alphaModFix/>
          </a:blip>
          <a:stretch>
            <a:fillRect/>
          </a:stretch>
        </p:blipFill>
        <p:spPr>
          <a:xfrm>
            <a:off x="264900" y="5580963"/>
            <a:ext cx="7242600" cy="4096763"/>
          </a:xfrm>
          <a:prstGeom prst="rect">
            <a:avLst/>
          </a:prstGeom>
          <a:noFill/>
          <a:ln>
            <a:noFill/>
          </a:ln>
        </p:spPr>
      </p:pic>
      <p:sp>
        <p:nvSpPr>
          <p:cNvPr id="201" name="Google Shape;201;p28"/>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solidFill>
                <a:schemeClr val="lt1"/>
              </a:solidFill>
              <a:latin typeface="Orbitron"/>
              <a:ea typeface="Orbitron"/>
              <a:cs typeface="Orbitron"/>
              <a:sym typeface="Orbitron"/>
            </a:endParaRPr>
          </a:p>
          <a:p>
            <a:pPr indent="0" lvl="0" marL="0" rtl="0" algn="ctr">
              <a:spcBef>
                <a:spcPts val="0"/>
              </a:spcBef>
              <a:spcAft>
                <a:spcPts val="0"/>
              </a:spcAft>
              <a:buNone/>
            </a:pPr>
            <a:r>
              <a:rPr lang="en" sz="1300">
                <a:solidFill>
                  <a:schemeClr val="lt1"/>
                </a:solidFill>
                <a:latin typeface="Orbitron"/>
                <a:ea typeface="Orbitron"/>
                <a:cs typeface="Orbitron"/>
                <a:sym typeface="Orbitron"/>
              </a:rPr>
              <a:t>Copyright 2023  - Singleton Designs, LLC - Newnan, GA  </a:t>
            </a:r>
            <a:endParaRPr sz="1300">
              <a:solidFill>
                <a:schemeClr val="lt1"/>
              </a:solidFill>
              <a:latin typeface="Orbitron"/>
              <a:ea typeface="Orbitron"/>
              <a:cs typeface="Orbitron"/>
              <a:sym typeface="Orbitron"/>
            </a:endParaRPr>
          </a:p>
        </p:txBody>
      </p:sp>
      <p:sp>
        <p:nvSpPr>
          <p:cNvPr id="202" name="Google Shape;202;p2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29"/>
          <p:cNvSpPr txBox="1"/>
          <p:nvPr>
            <p:ph idx="4294967295"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370 1-3 111</a:t>
            </a:r>
            <a:endParaRPr>
              <a:latin typeface="Orbitron Medium"/>
              <a:ea typeface="Orbitron Medium"/>
              <a:cs typeface="Orbitron Medium"/>
              <a:sym typeface="Orbitron Medium"/>
            </a:endParaRPr>
          </a:p>
        </p:txBody>
      </p:sp>
      <p:sp>
        <p:nvSpPr>
          <p:cNvPr id="209" name="Google Shape;209;p29"/>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370</a:t>
            </a:r>
            <a:r>
              <a:rPr lang="en" sz="1800">
                <a:latin typeface="Orbitron"/>
                <a:ea typeface="Orbitron"/>
                <a:cs typeface="Orbitron"/>
                <a:sym typeface="Orbitron"/>
              </a:rPr>
              <a:t> Sq. Ft. 1 BR, 1BA, Tiny HOME with 73 Sq.Ft. Loft Area</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Front View</a:t>
            </a:r>
            <a:endParaRPr sz="1800">
              <a:latin typeface="Orbitron"/>
              <a:ea typeface="Orbitron"/>
              <a:cs typeface="Orbitron"/>
              <a:sym typeface="Orbitron"/>
            </a:endParaRPr>
          </a:p>
        </p:txBody>
      </p:sp>
      <p:sp>
        <p:nvSpPr>
          <p:cNvPr id="210" name="Google Shape;210;p29"/>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11" name="Google Shape;211;p29"/>
          <p:cNvSpPr txBox="1"/>
          <p:nvPr/>
        </p:nvSpPr>
        <p:spPr>
          <a:xfrm>
            <a:off x="264900" y="9216725"/>
            <a:ext cx="72426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accent5"/>
              </a:solidFill>
            </a:endParaRPr>
          </a:p>
        </p:txBody>
      </p:sp>
      <p:sp>
        <p:nvSpPr>
          <p:cNvPr id="212" name="Google Shape;212;p2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13" name="Google Shape;213;p29"/>
          <p:cNvPicPr preferRelativeResize="0"/>
          <p:nvPr/>
        </p:nvPicPr>
        <p:blipFill>
          <a:blip r:embed="rId3">
            <a:alphaModFix/>
          </a:blip>
          <a:stretch>
            <a:fillRect/>
          </a:stretch>
        </p:blipFill>
        <p:spPr>
          <a:xfrm>
            <a:off x="533825" y="2201403"/>
            <a:ext cx="6629401" cy="65833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9" name="Google Shape;219;p30"/>
          <p:cNvSpPr txBox="1"/>
          <p:nvPr>
            <p:ph idx="4294967295"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370 1-3 111</a:t>
            </a:r>
            <a:endParaRPr>
              <a:latin typeface="Orbitron Medium"/>
              <a:ea typeface="Orbitron Medium"/>
              <a:cs typeface="Orbitron Medium"/>
              <a:sym typeface="Orbitron Medium"/>
            </a:endParaRPr>
          </a:p>
        </p:txBody>
      </p:sp>
      <p:sp>
        <p:nvSpPr>
          <p:cNvPr id="220" name="Google Shape;220;p30"/>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1 20’ Box over 3 boxes at:  12’, 16’, &amp; 18’’</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p:txBody>
      </p:sp>
      <p:sp>
        <p:nvSpPr>
          <p:cNvPr id="221" name="Google Shape;221;p30"/>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22" name="Google Shape;222;p30"/>
          <p:cNvSpPr txBox="1"/>
          <p:nvPr/>
        </p:nvSpPr>
        <p:spPr>
          <a:xfrm>
            <a:off x="264900" y="9216725"/>
            <a:ext cx="72426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accent5"/>
              </a:solidFill>
            </a:endParaRPr>
          </a:p>
        </p:txBody>
      </p:sp>
      <p:sp>
        <p:nvSpPr>
          <p:cNvPr id="223" name="Google Shape;223;p3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24" name="Google Shape;224;p30"/>
          <p:cNvPicPr preferRelativeResize="0"/>
          <p:nvPr/>
        </p:nvPicPr>
        <p:blipFill>
          <a:blip r:embed="rId3">
            <a:alphaModFix/>
          </a:blip>
          <a:stretch>
            <a:fillRect/>
          </a:stretch>
        </p:blipFill>
        <p:spPr>
          <a:xfrm>
            <a:off x="305225" y="1768050"/>
            <a:ext cx="7086600" cy="7058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0" name="Google Shape;230;p3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31"/>
          <p:cNvSpPr txBox="1"/>
          <p:nvPr>
            <p:ph idx="4294967295"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370 1-3 111</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232" name="Google Shape;232;p31"/>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Front and Back Porches and the vaulted Living Area with lots of light from above make this Tiny Home feel ‘supersized.’</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233" name="Google Shape;233;p31"/>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34" name="Google Shape;234;p3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35" name="Google Shape;235;p31"/>
          <p:cNvPicPr preferRelativeResize="0"/>
          <p:nvPr/>
        </p:nvPicPr>
        <p:blipFill rotWithShape="1">
          <a:blip r:embed="rId3">
            <a:alphaModFix/>
          </a:blip>
          <a:srcRect b="0" l="0" r="0" t="3892"/>
          <a:stretch/>
        </p:blipFill>
        <p:spPr>
          <a:xfrm>
            <a:off x="305225" y="2335550"/>
            <a:ext cx="7086600" cy="678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448800" y="2628725"/>
            <a:ext cx="6889200" cy="625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666666"/>
                </a:solidFill>
              </a:rPr>
              <a:t>MicroModz are an </a:t>
            </a:r>
            <a:r>
              <a:rPr b="1" i="1" lang="en" sz="2400">
                <a:solidFill>
                  <a:srgbClr val="666666"/>
                </a:solidFill>
              </a:rPr>
              <a:t>innovative residential construction</a:t>
            </a:r>
            <a:r>
              <a:rPr lang="en" sz="2400">
                <a:solidFill>
                  <a:srgbClr val="666666"/>
                </a:solidFill>
              </a:rPr>
              <a:t> </a:t>
            </a:r>
            <a:r>
              <a:rPr b="1" i="1" lang="en" sz="2400">
                <a:solidFill>
                  <a:srgbClr val="666666"/>
                </a:solidFill>
              </a:rPr>
              <a:t>product and process</a:t>
            </a:r>
            <a:r>
              <a:rPr lang="en" sz="2400">
                <a:solidFill>
                  <a:srgbClr val="666666"/>
                </a:solidFill>
              </a:rPr>
              <a:t> bringing affordability, aesthetics, sustainability, and quality to multiple housing sectors.</a:t>
            </a:r>
            <a:endParaRPr sz="2400">
              <a:solidFill>
                <a:srgbClr val="666666"/>
              </a:solidFill>
            </a:endParaRPr>
          </a:p>
          <a:p>
            <a:pPr indent="0" lvl="0" marL="457200" rtl="0" algn="l">
              <a:lnSpc>
                <a:spcPct val="115000"/>
              </a:lnSpc>
              <a:spcBef>
                <a:spcPts val="0"/>
              </a:spcBef>
              <a:spcAft>
                <a:spcPts val="0"/>
              </a:spcAft>
              <a:buNone/>
            </a:pPr>
            <a:r>
              <a:rPr lang="en" sz="2400">
                <a:solidFill>
                  <a:srgbClr val="666666"/>
                </a:solidFill>
              </a:rPr>
              <a:t> </a:t>
            </a:r>
            <a:endParaRPr sz="2400">
              <a:solidFill>
                <a:srgbClr val="666666"/>
              </a:solidFill>
            </a:endParaRPr>
          </a:p>
          <a:p>
            <a:pPr indent="0" lvl="0" marL="0" rtl="0" algn="l">
              <a:lnSpc>
                <a:spcPct val="115000"/>
              </a:lnSpc>
              <a:spcBef>
                <a:spcPts val="0"/>
              </a:spcBef>
              <a:spcAft>
                <a:spcPts val="0"/>
              </a:spcAft>
              <a:buNone/>
            </a:pPr>
            <a:r>
              <a:rPr lang="en" sz="2400">
                <a:solidFill>
                  <a:srgbClr val="666666"/>
                </a:solidFill>
              </a:rPr>
              <a:t>From ADUs to Urban Villages, Pocket Neighborhoods, &amp; Cottage Courts; or on small parcels of land in the mountains or on the farm. MicroModz meet the needs for </a:t>
            </a:r>
            <a:r>
              <a:rPr b="1" i="1" lang="en" sz="2400">
                <a:solidFill>
                  <a:srgbClr val="666666"/>
                </a:solidFill>
              </a:rPr>
              <a:t>high density, affordable, single family homes</a:t>
            </a:r>
            <a:r>
              <a:rPr lang="en" sz="2400">
                <a:solidFill>
                  <a:srgbClr val="666666"/>
                </a:solidFill>
              </a:rPr>
              <a:t>. </a:t>
            </a:r>
            <a:endParaRPr sz="2400">
              <a:solidFill>
                <a:srgbClr val="666666"/>
              </a:solidFill>
            </a:endParaRPr>
          </a:p>
          <a:p>
            <a:pPr indent="0" lvl="0" marL="0" rtl="0" algn="l">
              <a:lnSpc>
                <a:spcPct val="115000"/>
              </a:lnSpc>
              <a:spcBef>
                <a:spcPts val="0"/>
              </a:spcBef>
              <a:spcAft>
                <a:spcPts val="0"/>
              </a:spcAft>
              <a:buNone/>
            </a:pPr>
            <a:r>
              <a:t/>
            </a:r>
            <a:endParaRPr sz="2400">
              <a:solidFill>
                <a:srgbClr val="666666"/>
              </a:solidFill>
            </a:endParaRPr>
          </a:p>
          <a:p>
            <a:pPr indent="0" lvl="0" marL="0" rtl="0" algn="l">
              <a:lnSpc>
                <a:spcPct val="115000"/>
              </a:lnSpc>
              <a:spcBef>
                <a:spcPts val="0"/>
              </a:spcBef>
              <a:spcAft>
                <a:spcPts val="0"/>
              </a:spcAft>
              <a:buNone/>
            </a:pPr>
            <a:r>
              <a:rPr lang="en" sz="2400">
                <a:solidFill>
                  <a:srgbClr val="666666"/>
                </a:solidFill>
              </a:rPr>
              <a:t>Born from a mashup of tiny home, stick-built container home, modular, and net-zero energy concepts they are cute, loveable designs!</a:t>
            </a:r>
            <a:endParaRPr sz="2400">
              <a:solidFill>
                <a:srgbClr val="666666"/>
              </a:solidFill>
            </a:endParaRPr>
          </a:p>
        </p:txBody>
      </p:sp>
      <p:sp>
        <p:nvSpPr>
          <p:cNvPr id="63" name="Google Shape;63;p14"/>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pic>
        <p:nvPicPr>
          <p:cNvPr id="64" name="Google Shape;64;p14"/>
          <p:cNvPicPr preferRelativeResize="0"/>
          <p:nvPr/>
        </p:nvPicPr>
        <p:blipFill rotWithShape="1">
          <a:blip r:embed="rId3">
            <a:alphaModFix/>
          </a:blip>
          <a:srcRect b="0" l="0" r="0" t="0"/>
          <a:stretch/>
        </p:blipFill>
        <p:spPr>
          <a:xfrm>
            <a:off x="359041" y="570177"/>
            <a:ext cx="6978968" cy="1627346"/>
          </a:xfrm>
          <a:prstGeom prst="rect">
            <a:avLst/>
          </a:prstGeom>
          <a:noFill/>
          <a:ln>
            <a:noFill/>
          </a:ln>
        </p:spPr>
      </p:pic>
      <p:sp>
        <p:nvSpPr>
          <p:cNvPr id="65" name="Google Shape;65;p1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1" name="Google Shape;241;p32"/>
          <p:cNvSpPr txBox="1"/>
          <p:nvPr>
            <p:ph idx="4294967295"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370 1-3 111</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242" name="Google Shape;242;p32"/>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Loft Space meets IRC Appendix Q requirements for habitable Living space in addition to the Main Level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243" name="Google Shape;243;p32"/>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44" name="Google Shape;244;p3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5" name="Google Shape;245;p32"/>
          <p:cNvSpPr/>
          <p:nvPr/>
        </p:nvSpPr>
        <p:spPr>
          <a:xfrm>
            <a:off x="5455450" y="16452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32"/>
          <p:cNvSpPr txBox="1"/>
          <p:nvPr/>
        </p:nvSpPr>
        <p:spPr>
          <a:xfrm>
            <a:off x="5455450" y="16452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3"/>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pic>
        <p:nvPicPr>
          <p:cNvPr id="247" name="Google Shape;247;p32"/>
          <p:cNvPicPr preferRelativeResize="0"/>
          <p:nvPr/>
        </p:nvPicPr>
        <p:blipFill>
          <a:blip r:embed="rId4">
            <a:alphaModFix/>
          </a:blip>
          <a:stretch>
            <a:fillRect/>
          </a:stretch>
        </p:blipFill>
        <p:spPr>
          <a:xfrm>
            <a:off x="152400" y="2246675"/>
            <a:ext cx="6845252" cy="681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3">
            <a:hlinkClick r:id="rId3"/>
          </p:cNvPr>
          <p:cNvPicPr preferRelativeResize="0"/>
          <p:nvPr/>
        </p:nvPicPr>
        <p:blipFill rotWithShape="1">
          <a:blip r:embed="rId4">
            <a:alphaModFix/>
          </a:blip>
          <a:srcRect b="0" l="15418" r="23975" t="0"/>
          <a:stretch/>
        </p:blipFill>
        <p:spPr>
          <a:xfrm>
            <a:off x="264900" y="1631557"/>
            <a:ext cx="6857999" cy="6652260"/>
          </a:xfrm>
          <a:prstGeom prst="rect">
            <a:avLst/>
          </a:prstGeom>
          <a:noFill/>
          <a:ln>
            <a:noFill/>
          </a:ln>
        </p:spPr>
      </p:pic>
      <p:sp>
        <p:nvSpPr>
          <p:cNvPr id="253" name="Google Shape;253;p33"/>
          <p:cNvSpPr txBox="1"/>
          <p:nvPr/>
        </p:nvSpPr>
        <p:spPr>
          <a:xfrm>
            <a:off x="264900" y="8419025"/>
            <a:ext cx="7242600" cy="7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666666"/>
                </a:solidFill>
              </a:rPr>
              <a:t>FOLLOW THIS LINK TO VIEW 3D MODEL ON THE CHIEF ARCHITECT SERVER</a:t>
            </a:r>
            <a:endParaRPr sz="1500">
              <a:solidFill>
                <a:srgbClr val="666666"/>
              </a:solidFill>
            </a:endParaRPr>
          </a:p>
          <a:p>
            <a:pPr indent="0" lvl="0" marL="0" rtl="0" algn="ctr">
              <a:spcBef>
                <a:spcPts val="0"/>
              </a:spcBef>
              <a:spcAft>
                <a:spcPts val="0"/>
              </a:spcAft>
              <a:buNone/>
            </a:pPr>
            <a:r>
              <a:rPr lang="en" sz="1200" u="sng">
                <a:solidFill>
                  <a:schemeClr val="hlink"/>
                </a:solidFill>
                <a:hlinkClick r:id="rId5"/>
              </a:rPr>
              <a:t>https://accounts.chiefarchitect.com/3DV/view?share=622253544245343</a:t>
            </a:r>
            <a:r>
              <a:rPr lang="en" sz="2700" u="sng">
                <a:solidFill>
                  <a:schemeClr val="hlink"/>
                </a:solidFill>
                <a:hlinkClick r:id="rId6"/>
              </a:rPr>
              <a:t> </a:t>
            </a:r>
            <a:endParaRPr sz="2700">
              <a:solidFill>
                <a:srgbClr val="666666"/>
              </a:solidFill>
            </a:endParaRPr>
          </a:p>
        </p:txBody>
      </p:sp>
      <p:sp>
        <p:nvSpPr>
          <p:cNvPr id="254" name="Google Shape;254;p3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450 1-2 101.5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255" name="Google Shape;255;p33"/>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450 Sq. Ft. 1 BR, 1.5BA; Great Rm Layout</a:t>
            </a:r>
            <a:endParaRPr sz="1800">
              <a:latin typeface="Orbitron"/>
              <a:ea typeface="Orbitron"/>
              <a:cs typeface="Orbitron"/>
              <a:sym typeface="Orbitron"/>
            </a:endParaRPr>
          </a:p>
        </p:txBody>
      </p:sp>
      <p:sp>
        <p:nvSpPr>
          <p:cNvPr id="256" name="Google Shape;256;p33"/>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57" name="Google Shape;257;p3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4"/>
          <p:cNvPicPr preferRelativeResize="0"/>
          <p:nvPr/>
        </p:nvPicPr>
        <p:blipFill rotWithShape="1">
          <a:blip r:embed="rId3">
            <a:alphaModFix/>
          </a:blip>
          <a:srcRect b="0" l="2714" r="2714" t="0"/>
          <a:stretch/>
        </p:blipFill>
        <p:spPr>
          <a:xfrm>
            <a:off x="357175" y="1993900"/>
            <a:ext cx="7058025" cy="7315200"/>
          </a:xfrm>
          <a:prstGeom prst="rect">
            <a:avLst/>
          </a:prstGeom>
          <a:noFill/>
          <a:ln>
            <a:noFill/>
          </a:ln>
        </p:spPr>
      </p:pic>
      <p:sp>
        <p:nvSpPr>
          <p:cNvPr id="263" name="Google Shape;263;p34"/>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450 1-2 101.5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264" name="Google Shape;264;p34"/>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450 </a:t>
            </a:r>
            <a:r>
              <a:rPr lang="en" sz="1800">
                <a:latin typeface="Orbitron"/>
                <a:ea typeface="Orbitron"/>
                <a:cs typeface="Orbitron"/>
                <a:sym typeface="Orbitron"/>
              </a:rPr>
              <a:t>Sq. Ft.  </a:t>
            </a:r>
            <a:r>
              <a:rPr lang="en" sz="1800">
                <a:solidFill>
                  <a:schemeClr val="dk1"/>
                </a:solidFill>
                <a:latin typeface="Orbitron"/>
                <a:ea typeface="Orbitron"/>
                <a:cs typeface="Orbitron"/>
                <a:sym typeface="Orbitron"/>
              </a:rPr>
              <a:t>1</a:t>
            </a:r>
            <a:r>
              <a:rPr lang="en" sz="1800">
                <a:solidFill>
                  <a:schemeClr val="dk1"/>
                </a:solidFill>
                <a:latin typeface="Orbitron"/>
                <a:ea typeface="Orbitron"/>
                <a:cs typeface="Orbitron"/>
                <a:sym typeface="Orbitron"/>
              </a:rPr>
              <a:t> BR, 1.5BA </a:t>
            </a:r>
            <a:r>
              <a:rPr lang="en" sz="1800">
                <a:latin typeface="Orbitron"/>
                <a:ea typeface="Orbitron"/>
                <a:cs typeface="Orbitron"/>
                <a:sym typeface="Orbitron"/>
              </a:rPr>
              <a:t>with 16’  1” x 21’ 3”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265" name="Google Shape;265;p34"/>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66" name="Google Shape;266;p3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35"/>
          <p:cNvPicPr preferRelativeResize="0"/>
          <p:nvPr/>
        </p:nvPicPr>
        <p:blipFill rotWithShape="1">
          <a:blip r:embed="rId3">
            <a:alphaModFix/>
          </a:blip>
          <a:srcRect b="0" l="2714" r="2714" t="0"/>
          <a:stretch/>
        </p:blipFill>
        <p:spPr>
          <a:xfrm>
            <a:off x="350888" y="1943100"/>
            <a:ext cx="7058025" cy="7315200"/>
          </a:xfrm>
          <a:prstGeom prst="rect">
            <a:avLst/>
          </a:prstGeom>
          <a:noFill/>
          <a:ln>
            <a:noFill/>
          </a:ln>
        </p:spPr>
      </p:pic>
      <p:sp>
        <p:nvSpPr>
          <p:cNvPr id="272" name="Google Shape;272;p35"/>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450 1-2 101.5</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273" name="Google Shape;273;p35"/>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3 Modules: 18’ 2” &amp; 21’ 3” on Main - 24’ 4” on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274" name="Google Shape;274;p35"/>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75" name="Google Shape;275;p3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76" name="Google Shape;276;p35"/>
          <p:cNvGrpSpPr/>
          <p:nvPr/>
        </p:nvGrpSpPr>
        <p:grpSpPr>
          <a:xfrm>
            <a:off x="5540675" y="1492825"/>
            <a:ext cx="1752300" cy="498600"/>
            <a:chOff x="5540675" y="1492825"/>
            <a:chExt cx="1752300" cy="498600"/>
          </a:xfrm>
        </p:grpSpPr>
        <p:sp>
          <p:nvSpPr>
            <p:cNvPr id="277" name="Google Shape;277;p35"/>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35"/>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6"/>
          <p:cNvPicPr preferRelativeResize="0"/>
          <p:nvPr/>
        </p:nvPicPr>
        <p:blipFill rotWithShape="1">
          <a:blip r:embed="rId3">
            <a:alphaModFix/>
          </a:blip>
          <a:srcRect b="2516" l="0" r="0" t="2525"/>
          <a:stretch/>
        </p:blipFill>
        <p:spPr>
          <a:xfrm>
            <a:off x="396750" y="432800"/>
            <a:ext cx="1697000" cy="1255791"/>
          </a:xfrm>
          <a:prstGeom prst="rect">
            <a:avLst/>
          </a:prstGeom>
          <a:noFill/>
          <a:ln>
            <a:noFill/>
          </a:ln>
        </p:spPr>
      </p:pic>
      <p:sp>
        <p:nvSpPr>
          <p:cNvPr id="284" name="Google Shape;284;p36"/>
          <p:cNvSpPr txBox="1"/>
          <p:nvPr/>
        </p:nvSpPr>
        <p:spPr>
          <a:xfrm>
            <a:off x="2093750" y="432800"/>
            <a:ext cx="5099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9999"/>
                </a:solidFill>
                <a:latin typeface="Orbitron"/>
                <a:ea typeface="Orbitron"/>
                <a:cs typeface="Orbitron"/>
                <a:sym typeface="Orbitron"/>
              </a:rPr>
              <a:t>MM 550 2-2 201.5</a:t>
            </a:r>
            <a:endParaRPr b="1" sz="2400">
              <a:solidFill>
                <a:srgbClr val="999999"/>
              </a:solidFill>
              <a:latin typeface="Orbitron"/>
              <a:ea typeface="Orbitron"/>
              <a:cs typeface="Orbitron"/>
              <a:sym typeface="Orbitron"/>
            </a:endParaRPr>
          </a:p>
          <a:p>
            <a:pPr indent="0" lvl="0" marL="0" rtl="0" algn="l">
              <a:spcBef>
                <a:spcPts val="0"/>
              </a:spcBef>
              <a:spcAft>
                <a:spcPts val="0"/>
              </a:spcAft>
              <a:buNone/>
            </a:pPr>
            <a:r>
              <a:t/>
            </a:r>
            <a:endParaRPr b="1" sz="1000">
              <a:solidFill>
                <a:schemeClr val="dk2"/>
              </a:solidFill>
            </a:endParaRPr>
          </a:p>
          <a:p>
            <a:pPr indent="0" lvl="0" marL="0" rtl="0" algn="ctr">
              <a:spcBef>
                <a:spcPts val="0"/>
              </a:spcBef>
              <a:spcAft>
                <a:spcPts val="0"/>
              </a:spcAft>
              <a:buNone/>
            </a:pPr>
            <a:r>
              <a:rPr lang="en" sz="1800">
                <a:solidFill>
                  <a:schemeClr val="dk2"/>
                </a:solidFill>
                <a:latin typeface="Orbitron"/>
                <a:ea typeface="Orbitron"/>
                <a:cs typeface="Orbitron"/>
                <a:sym typeface="Orbitron"/>
              </a:rPr>
              <a:t>2 Bedrooms, 1.5 Baths</a:t>
            </a:r>
            <a:endParaRPr sz="1800">
              <a:solidFill>
                <a:schemeClr val="dk2"/>
              </a:solidFill>
              <a:latin typeface="Orbitron"/>
              <a:ea typeface="Orbitron"/>
              <a:cs typeface="Orbitron"/>
              <a:sym typeface="Orbitron"/>
            </a:endParaRPr>
          </a:p>
        </p:txBody>
      </p:sp>
      <p:sp>
        <p:nvSpPr>
          <p:cNvPr id="285" name="Google Shape;285;p36"/>
          <p:cNvSpPr txBox="1"/>
          <p:nvPr>
            <p:ph idx="4294967295" type="subTitle"/>
          </p:nvPr>
        </p:nvSpPr>
        <p:spPr>
          <a:xfrm>
            <a:off x="396750" y="7388800"/>
            <a:ext cx="6978900" cy="5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A micro-sized home with all of the basics.</a:t>
            </a:r>
            <a:endParaRPr b="1" sz="1000">
              <a:solidFill>
                <a:srgbClr val="666666"/>
              </a:solidFill>
            </a:endParaRPr>
          </a:p>
        </p:txBody>
      </p:sp>
      <p:sp>
        <p:nvSpPr>
          <p:cNvPr id="286" name="Google Shape;286;p36"/>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287" name="Google Shape;287;p36"/>
          <p:cNvPicPr preferRelativeResize="0"/>
          <p:nvPr/>
        </p:nvPicPr>
        <p:blipFill rotWithShape="1">
          <a:blip r:embed="rId4">
            <a:alphaModFix/>
          </a:blip>
          <a:srcRect b="0" l="16813" r="9282" t="0"/>
          <a:stretch/>
        </p:blipFill>
        <p:spPr>
          <a:xfrm>
            <a:off x="396750" y="1895513"/>
            <a:ext cx="6796099" cy="5383873"/>
          </a:xfrm>
          <a:prstGeom prst="rect">
            <a:avLst/>
          </a:prstGeom>
          <a:noFill/>
          <a:ln>
            <a:noFill/>
          </a:ln>
        </p:spPr>
      </p:pic>
      <p:sp>
        <p:nvSpPr>
          <p:cNvPr id="288" name="Google Shape;288;p36"/>
          <p:cNvSpPr txBox="1"/>
          <p:nvPr/>
        </p:nvSpPr>
        <p:spPr>
          <a:xfrm>
            <a:off x="396750" y="8064263"/>
            <a:ext cx="7375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Follow this link to a </a:t>
            </a:r>
            <a:r>
              <a:rPr b="1" i="1" lang="en" sz="1800">
                <a:solidFill>
                  <a:schemeClr val="dk2"/>
                </a:solidFill>
              </a:rPr>
              <a:t>Full Construction Plan Set for Review</a:t>
            </a:r>
            <a:r>
              <a:rPr lang="en" sz="1800">
                <a:solidFill>
                  <a:schemeClr val="dk2"/>
                </a:solidFill>
              </a:rPr>
              <a:t>: </a:t>
            </a:r>
            <a:r>
              <a:rPr lang="en" sz="1800" u="sng">
                <a:solidFill>
                  <a:schemeClr val="hlink"/>
                </a:solidFill>
                <a:hlinkClick r:id="rId5"/>
              </a:rPr>
              <a:t>https://drive.google.com/file/d/1bC2R4v5t74NDbKNIlKS95Nfn7FKFHTOu/view?usp=sharing</a:t>
            </a:r>
            <a:r>
              <a:rPr lang="en" sz="1800">
                <a:solidFill>
                  <a:schemeClr val="dk2"/>
                </a:solidFill>
              </a:rPr>
              <a:t> </a:t>
            </a:r>
            <a:endParaRPr sz="1800">
              <a:solidFill>
                <a:schemeClr val="dk2"/>
              </a:solidFill>
            </a:endParaRPr>
          </a:p>
        </p:txBody>
      </p:sp>
      <p:sp>
        <p:nvSpPr>
          <p:cNvPr id="289" name="Google Shape;289;p3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7"/>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550 2-2 201.5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295" name="Google Shape;295;p37"/>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550</a:t>
            </a:r>
            <a:r>
              <a:rPr lang="en" sz="1800">
                <a:latin typeface="Orbitron"/>
                <a:ea typeface="Orbitron"/>
                <a:cs typeface="Orbitron"/>
                <a:sym typeface="Orbitron"/>
              </a:rPr>
              <a:t> Sq. Ft. 2 BR, 1.5BA, with Entry Foyer</a:t>
            </a:r>
            <a:endParaRPr sz="1800">
              <a:latin typeface="Orbitron"/>
              <a:ea typeface="Orbitron"/>
              <a:cs typeface="Orbitron"/>
              <a:sym typeface="Orbitron"/>
            </a:endParaRPr>
          </a:p>
        </p:txBody>
      </p:sp>
      <p:pic>
        <p:nvPicPr>
          <p:cNvPr id="296" name="Google Shape;296;p37"/>
          <p:cNvPicPr preferRelativeResize="0"/>
          <p:nvPr/>
        </p:nvPicPr>
        <p:blipFill rotWithShape="1">
          <a:blip r:embed="rId3">
            <a:alphaModFix/>
          </a:blip>
          <a:srcRect b="-4219" l="554" r="5380" t="4220"/>
          <a:stretch/>
        </p:blipFill>
        <p:spPr>
          <a:xfrm>
            <a:off x="596375" y="1722638"/>
            <a:ext cx="6579659" cy="6975726"/>
          </a:xfrm>
          <a:prstGeom prst="rect">
            <a:avLst/>
          </a:prstGeom>
          <a:noFill/>
          <a:ln>
            <a:noFill/>
          </a:ln>
        </p:spPr>
      </p:pic>
      <p:sp>
        <p:nvSpPr>
          <p:cNvPr id="297" name="Google Shape;297;p37"/>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298" name="Google Shape;298;p37"/>
          <p:cNvSpPr txBox="1"/>
          <p:nvPr/>
        </p:nvSpPr>
        <p:spPr>
          <a:xfrm>
            <a:off x="264900" y="8419025"/>
            <a:ext cx="7242600" cy="13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666666"/>
                </a:solidFill>
              </a:rPr>
              <a:t>FOLLOW THIS LINK</a:t>
            </a:r>
            <a:r>
              <a:rPr lang="en" sz="1500">
                <a:solidFill>
                  <a:srgbClr val="666666"/>
                </a:solidFill>
              </a:rPr>
              <a:t> FOR A 3D VIEW OF BOX A  FRAMING FOR THIS MODEL</a:t>
            </a:r>
            <a:endParaRPr sz="1500">
              <a:solidFill>
                <a:srgbClr val="666666"/>
              </a:solidFill>
            </a:endParaRPr>
          </a:p>
          <a:p>
            <a:pPr indent="0" lvl="0" marL="0" rtl="0" algn="ctr">
              <a:spcBef>
                <a:spcPts val="0"/>
              </a:spcBef>
              <a:spcAft>
                <a:spcPts val="0"/>
              </a:spcAft>
              <a:buNone/>
            </a:pPr>
            <a:r>
              <a:t/>
            </a:r>
            <a:endParaRPr sz="1500">
              <a:solidFill>
                <a:srgbClr val="666666"/>
              </a:solidFill>
            </a:endParaRPr>
          </a:p>
          <a:p>
            <a:pPr indent="0" lvl="0" marL="0" rtl="0" algn="ctr">
              <a:spcBef>
                <a:spcPts val="0"/>
              </a:spcBef>
              <a:spcAft>
                <a:spcPts val="0"/>
              </a:spcAft>
              <a:buNone/>
            </a:pPr>
            <a:r>
              <a:rPr lang="en" sz="1500" u="sng">
                <a:solidFill>
                  <a:schemeClr val="hlink"/>
                </a:solidFill>
                <a:hlinkClick r:id="rId4"/>
              </a:rPr>
              <a:t>https://3d-viewer.chiefarchitect.com/go?share=118989105740803</a:t>
            </a:r>
            <a:endParaRPr sz="1500">
              <a:solidFill>
                <a:schemeClr val="accent5"/>
              </a:solidFill>
            </a:endParaRPr>
          </a:p>
        </p:txBody>
      </p:sp>
      <p:sp>
        <p:nvSpPr>
          <p:cNvPr id="299" name="Google Shape;299;p3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550 2-2 201.5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05" name="Google Shape;305;p38"/>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550</a:t>
            </a:r>
            <a:r>
              <a:rPr lang="en" sz="1800">
                <a:latin typeface="Orbitron"/>
                <a:ea typeface="Orbitron"/>
                <a:cs typeface="Orbitron"/>
                <a:sym typeface="Orbitron"/>
              </a:rPr>
              <a:t> Sq. Ft.  </a:t>
            </a:r>
            <a:r>
              <a:rPr lang="en" sz="1800">
                <a:solidFill>
                  <a:schemeClr val="dk1"/>
                </a:solidFill>
                <a:latin typeface="Orbitron"/>
                <a:ea typeface="Orbitron"/>
                <a:cs typeface="Orbitron"/>
                <a:sym typeface="Orbitron"/>
              </a:rPr>
              <a:t>2</a:t>
            </a:r>
            <a:r>
              <a:rPr lang="en" sz="1800">
                <a:solidFill>
                  <a:schemeClr val="dk1"/>
                </a:solidFill>
                <a:latin typeface="Orbitron"/>
                <a:ea typeface="Orbitron"/>
                <a:cs typeface="Orbitron"/>
                <a:sym typeface="Orbitron"/>
              </a:rPr>
              <a:t> BR, 1.5BA </a:t>
            </a:r>
            <a:r>
              <a:rPr lang="en" sz="1800">
                <a:latin typeface="Orbitron"/>
                <a:ea typeface="Orbitron"/>
                <a:cs typeface="Orbitron"/>
                <a:sym typeface="Orbitron"/>
              </a:rPr>
              <a:t>with 20’ 1” x 24’ 2”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306" name="Google Shape;306;p38"/>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307" name="Google Shape;307;p38"/>
          <p:cNvPicPr preferRelativeResize="0"/>
          <p:nvPr/>
        </p:nvPicPr>
        <p:blipFill>
          <a:blip r:embed="rId3">
            <a:alphaModFix/>
          </a:blip>
          <a:stretch>
            <a:fillRect/>
          </a:stretch>
        </p:blipFill>
        <p:spPr>
          <a:xfrm>
            <a:off x="-152400" y="1356675"/>
            <a:ext cx="7620000" cy="7498566"/>
          </a:xfrm>
          <a:prstGeom prst="rect">
            <a:avLst/>
          </a:prstGeom>
          <a:noFill/>
          <a:ln>
            <a:noFill/>
          </a:ln>
        </p:spPr>
      </p:pic>
      <p:sp>
        <p:nvSpPr>
          <p:cNvPr id="308" name="Google Shape;308;p3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 </a:t>
            </a:r>
            <a:r>
              <a:rPr lang="en">
                <a:latin typeface="Orbitron Medium"/>
                <a:ea typeface="Orbitron Medium"/>
                <a:cs typeface="Orbitron Medium"/>
                <a:sym typeface="Orbitron Medium"/>
              </a:rPr>
              <a:t>550 2-2 201.5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14" name="Google Shape;314;p39"/>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4 Modules: 18’ &amp; 22’ on Main - 16’ 1” &amp; 20’ on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315" name="Google Shape;315;p39"/>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316" name="Google Shape;316;p39"/>
          <p:cNvPicPr preferRelativeResize="0"/>
          <p:nvPr/>
        </p:nvPicPr>
        <p:blipFill>
          <a:blip r:embed="rId3">
            <a:alphaModFix/>
          </a:blip>
          <a:stretch>
            <a:fillRect/>
          </a:stretch>
        </p:blipFill>
        <p:spPr>
          <a:xfrm>
            <a:off x="-152400" y="1356675"/>
            <a:ext cx="7620000" cy="7498566"/>
          </a:xfrm>
          <a:prstGeom prst="rect">
            <a:avLst/>
          </a:prstGeom>
          <a:noFill/>
          <a:ln>
            <a:noFill/>
          </a:ln>
        </p:spPr>
      </p:pic>
      <p:sp>
        <p:nvSpPr>
          <p:cNvPr id="317" name="Google Shape;317;p3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18" name="Google Shape;318;p39"/>
          <p:cNvGrpSpPr/>
          <p:nvPr/>
        </p:nvGrpSpPr>
        <p:grpSpPr>
          <a:xfrm>
            <a:off x="876300" y="8465125"/>
            <a:ext cx="1752300" cy="498600"/>
            <a:chOff x="5540675" y="1492825"/>
            <a:chExt cx="1752300" cy="498600"/>
          </a:xfrm>
        </p:grpSpPr>
        <p:sp>
          <p:nvSpPr>
            <p:cNvPr id="319" name="Google Shape;319;p39"/>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39"/>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idx="4294967295"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605 2-3 111.5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26" name="Google Shape;326;p40"/>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605</a:t>
            </a:r>
            <a:r>
              <a:rPr lang="en" sz="1800">
                <a:latin typeface="Orbitron"/>
                <a:ea typeface="Orbitron"/>
                <a:cs typeface="Orbitron"/>
                <a:sym typeface="Orbitron"/>
              </a:rPr>
              <a:t> Sq. Ft. 1 BR, 1.5BA, with Loft Area upstairs</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Front View</a:t>
            </a:r>
            <a:endParaRPr sz="1800">
              <a:latin typeface="Orbitron"/>
              <a:ea typeface="Orbitron"/>
              <a:cs typeface="Orbitron"/>
              <a:sym typeface="Orbitron"/>
            </a:endParaRPr>
          </a:p>
        </p:txBody>
      </p:sp>
      <p:sp>
        <p:nvSpPr>
          <p:cNvPr id="327" name="Google Shape;327;p40"/>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28" name="Google Shape;328;p40"/>
          <p:cNvSpPr txBox="1"/>
          <p:nvPr/>
        </p:nvSpPr>
        <p:spPr>
          <a:xfrm>
            <a:off x="264900" y="9216725"/>
            <a:ext cx="72426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accent5"/>
              </a:solidFill>
            </a:endParaRPr>
          </a:p>
        </p:txBody>
      </p:sp>
      <p:sp>
        <p:nvSpPr>
          <p:cNvPr id="329" name="Google Shape;329;p4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0" name="Google Shape;330;p40"/>
          <p:cNvPicPr preferRelativeResize="0"/>
          <p:nvPr/>
        </p:nvPicPr>
        <p:blipFill>
          <a:blip r:embed="rId3">
            <a:alphaModFix/>
          </a:blip>
          <a:stretch>
            <a:fillRect/>
          </a:stretch>
        </p:blipFill>
        <p:spPr>
          <a:xfrm>
            <a:off x="361950" y="1891475"/>
            <a:ext cx="7048500" cy="7058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36" name="Google Shape;336;p41"/>
          <p:cNvSpPr txBox="1"/>
          <p:nvPr>
            <p:ph idx="4294967295"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605 2-3 111.5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37" name="Google Shape;337;p41"/>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rbitron"/>
                <a:ea typeface="Orbitron"/>
                <a:cs typeface="Orbitron"/>
                <a:sym typeface="Orbitron"/>
              </a:rPr>
              <a:t>3 Boxes on 1st: 15’ 10”, 10’ 11”, &amp; 22’ - 2nd: 16’ 10” &amp; 22’</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p:txBody>
      </p:sp>
      <p:sp>
        <p:nvSpPr>
          <p:cNvPr id="338" name="Google Shape;338;p41"/>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39" name="Google Shape;339;p41"/>
          <p:cNvSpPr txBox="1"/>
          <p:nvPr/>
        </p:nvSpPr>
        <p:spPr>
          <a:xfrm>
            <a:off x="264900" y="9216725"/>
            <a:ext cx="7242600" cy="53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accent5"/>
              </a:solidFill>
            </a:endParaRPr>
          </a:p>
        </p:txBody>
      </p:sp>
      <p:sp>
        <p:nvSpPr>
          <p:cNvPr id="340" name="Google Shape;340;p4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1" name="Google Shape;341;p41"/>
          <p:cNvPicPr preferRelativeResize="0"/>
          <p:nvPr/>
        </p:nvPicPr>
        <p:blipFill>
          <a:blip r:embed="rId3">
            <a:alphaModFix/>
          </a:blip>
          <a:stretch>
            <a:fillRect/>
          </a:stretch>
        </p:blipFill>
        <p:spPr>
          <a:xfrm>
            <a:off x="252450" y="1788625"/>
            <a:ext cx="7048500" cy="7058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subTitle"/>
          </p:nvPr>
        </p:nvSpPr>
        <p:spPr>
          <a:xfrm>
            <a:off x="359075" y="2299725"/>
            <a:ext cx="6978900" cy="65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latin typeface="Orbitron"/>
                <a:ea typeface="Orbitron"/>
                <a:cs typeface="Orbitron"/>
                <a:sym typeface="Orbitron"/>
              </a:rPr>
              <a:t>Non-disruptive Innovation</a:t>
            </a:r>
            <a:endParaRPr b="1">
              <a:solidFill>
                <a:srgbClr val="999999"/>
              </a:solidFill>
              <a:latin typeface="Orbitron"/>
              <a:ea typeface="Orbitron"/>
              <a:cs typeface="Orbitron"/>
              <a:sym typeface="Orbitron"/>
            </a:endParaRPr>
          </a:p>
          <a:p>
            <a:pPr indent="0" lvl="0" marL="0" rtl="0" algn="ctr">
              <a:spcBef>
                <a:spcPts val="0"/>
              </a:spcBef>
              <a:spcAft>
                <a:spcPts val="0"/>
              </a:spcAft>
              <a:buNone/>
            </a:pPr>
            <a:r>
              <a:t/>
            </a:r>
            <a:endParaRPr b="1" sz="10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A hybrid modular concept that fits seamlessly within the locally controlled permitting &amp; inspections process.</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Communities retain the bulk of revenue and benefits of labor, materials and components </a:t>
            </a:r>
            <a:r>
              <a:rPr lang="en" sz="2400">
                <a:solidFill>
                  <a:srgbClr val="666666"/>
                </a:solidFill>
              </a:rPr>
              <a:t>sourced</a:t>
            </a:r>
            <a:r>
              <a:rPr lang="en" sz="2400">
                <a:solidFill>
                  <a:srgbClr val="666666"/>
                </a:solidFill>
              </a:rPr>
              <a:t> locally.</a:t>
            </a:r>
            <a:endParaRPr sz="1000">
              <a:solidFill>
                <a:srgbClr val="666666"/>
              </a:solidFill>
            </a:endParaRPr>
          </a:p>
          <a:p>
            <a:pPr indent="0" lvl="0" marL="457200" rtl="0" algn="l">
              <a:lnSpc>
                <a:spcPct val="115000"/>
              </a:lnSpc>
              <a:spcBef>
                <a:spcPts val="0"/>
              </a:spcBef>
              <a:spcAft>
                <a:spcPts val="0"/>
              </a:spcAft>
              <a:buNone/>
            </a:pPr>
            <a:r>
              <a:t/>
            </a:r>
            <a:endParaRPr sz="1000">
              <a:solidFill>
                <a:srgbClr val="666666"/>
              </a:solidFill>
            </a:endParaRPr>
          </a:p>
          <a:p>
            <a:pPr indent="0" lvl="0" marL="0" rtl="0" algn="ctr">
              <a:spcBef>
                <a:spcPts val="0"/>
              </a:spcBef>
              <a:spcAft>
                <a:spcPts val="0"/>
              </a:spcAft>
              <a:buNone/>
            </a:pPr>
            <a:r>
              <a:rPr b="1" lang="en">
                <a:solidFill>
                  <a:srgbClr val="999999"/>
                </a:solidFill>
                <a:latin typeface="Orbitron"/>
                <a:ea typeface="Orbitron"/>
                <a:cs typeface="Orbitron"/>
                <a:sym typeface="Orbitron"/>
              </a:rPr>
              <a:t>Unique Product &amp; Process</a:t>
            </a:r>
            <a:endParaRPr b="1">
              <a:solidFill>
                <a:srgbClr val="999999"/>
              </a:solidFill>
              <a:latin typeface="Orbitron"/>
              <a:ea typeface="Orbitron"/>
              <a:cs typeface="Orbitron"/>
              <a:sym typeface="Orbitron"/>
            </a:endParaRPr>
          </a:p>
          <a:p>
            <a:pPr indent="0" lvl="0" marL="0" rtl="0" algn="ctr">
              <a:spcBef>
                <a:spcPts val="0"/>
              </a:spcBef>
              <a:spcAft>
                <a:spcPts val="0"/>
              </a:spcAft>
              <a:buNone/>
            </a:pPr>
            <a:r>
              <a:t/>
            </a:r>
            <a:endParaRPr b="1" sz="10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M</a:t>
            </a:r>
            <a:r>
              <a:rPr lang="en" sz="2400">
                <a:solidFill>
                  <a:srgbClr val="666666"/>
                </a:solidFill>
              </a:rPr>
              <a:t>icro sized modular ‘boxes’ built off-site;</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with Zip-System waterproof sheathing/roof decking, and exterior windows &amp; doors;</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transported via standard ‘deck-over’ trailers hauled by ½ ton </a:t>
            </a:r>
            <a:r>
              <a:rPr lang="en" sz="2400">
                <a:solidFill>
                  <a:srgbClr val="666666"/>
                </a:solidFill>
              </a:rPr>
              <a:t>pickup</a:t>
            </a:r>
            <a:r>
              <a:rPr lang="en" sz="2400">
                <a:solidFill>
                  <a:srgbClr val="666666"/>
                </a:solidFill>
              </a:rPr>
              <a:t> trucks;</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to be anchored in place on site-built crawl space foundations.</a:t>
            </a:r>
            <a:endParaRPr sz="2400">
              <a:solidFill>
                <a:srgbClr val="666666"/>
              </a:solidFill>
            </a:endParaRPr>
          </a:p>
          <a:p>
            <a:pPr indent="0" lvl="0" marL="0" rtl="0" algn="l">
              <a:spcBef>
                <a:spcPts val="0"/>
              </a:spcBef>
              <a:spcAft>
                <a:spcPts val="0"/>
              </a:spcAft>
              <a:buNone/>
            </a:pPr>
            <a:r>
              <a:t/>
            </a:r>
            <a:endParaRPr sz="2600">
              <a:solidFill>
                <a:srgbClr val="666666"/>
              </a:solidFill>
            </a:endParaRPr>
          </a:p>
        </p:txBody>
      </p:sp>
      <p:pic>
        <p:nvPicPr>
          <p:cNvPr id="71" name="Google Shape;71;p15"/>
          <p:cNvPicPr preferRelativeResize="0"/>
          <p:nvPr/>
        </p:nvPicPr>
        <p:blipFill rotWithShape="1">
          <a:blip r:embed="rId3">
            <a:alphaModFix/>
          </a:blip>
          <a:srcRect b="0" l="0" r="0" t="0"/>
          <a:stretch/>
        </p:blipFill>
        <p:spPr>
          <a:xfrm>
            <a:off x="359041" y="570177"/>
            <a:ext cx="6978968" cy="1627346"/>
          </a:xfrm>
          <a:prstGeom prst="rect">
            <a:avLst/>
          </a:prstGeom>
          <a:noFill/>
          <a:ln>
            <a:noFill/>
          </a:ln>
        </p:spPr>
      </p:pic>
      <p:sp>
        <p:nvSpPr>
          <p:cNvPr id="72" name="Google Shape;72;p15"/>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sp>
        <p:nvSpPr>
          <p:cNvPr id="73" name="Google Shape;73;p1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7" name="Google Shape;347;p42"/>
          <p:cNvSpPr txBox="1"/>
          <p:nvPr>
            <p:ph idx="4294967295"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605 2-3 111.5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48" name="Google Shape;348;p42"/>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344’ on 1st w/</a:t>
            </a:r>
            <a:r>
              <a:rPr lang="en" sz="1800">
                <a:latin typeface="Orbitron"/>
                <a:ea typeface="Orbitron"/>
                <a:cs typeface="Orbitron"/>
                <a:sym typeface="Orbitron"/>
              </a:rPr>
              <a:t>  </a:t>
            </a:r>
            <a:r>
              <a:rPr lang="en" sz="1800">
                <a:solidFill>
                  <a:schemeClr val="dk1"/>
                </a:solidFill>
                <a:latin typeface="Orbitron"/>
                <a:ea typeface="Orbitron"/>
                <a:cs typeface="Orbitron"/>
                <a:sym typeface="Orbitron"/>
              </a:rPr>
              <a:t>1</a:t>
            </a:r>
            <a:r>
              <a:rPr lang="en" sz="1800">
                <a:solidFill>
                  <a:schemeClr val="dk1"/>
                </a:solidFill>
                <a:latin typeface="Orbitron"/>
                <a:ea typeface="Orbitron"/>
                <a:cs typeface="Orbitron"/>
                <a:sym typeface="Orbitron"/>
              </a:rPr>
              <a:t> BR, 1.5BA </a:t>
            </a:r>
            <a:r>
              <a:rPr lang="en" sz="1800">
                <a:latin typeface="Orbitron"/>
                <a:ea typeface="Orbitron"/>
                <a:cs typeface="Orbitron"/>
                <a:sym typeface="Orbitron"/>
              </a:rPr>
              <a:t>with 24’  4” x 20’ 10”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349" name="Google Shape;349;p42"/>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50" name="Google Shape;350;p4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42"/>
          <p:cNvPicPr preferRelativeResize="0"/>
          <p:nvPr/>
        </p:nvPicPr>
        <p:blipFill>
          <a:blip r:embed="rId3">
            <a:alphaModFix/>
          </a:blip>
          <a:stretch>
            <a:fillRect/>
          </a:stretch>
        </p:blipFill>
        <p:spPr>
          <a:xfrm>
            <a:off x="324275" y="1788625"/>
            <a:ext cx="7048500" cy="7058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57" name="Google Shape;357;p43"/>
          <p:cNvGrpSpPr/>
          <p:nvPr/>
        </p:nvGrpSpPr>
        <p:grpSpPr>
          <a:xfrm>
            <a:off x="5540675" y="1492825"/>
            <a:ext cx="1752300" cy="498600"/>
            <a:chOff x="5540675" y="1492825"/>
            <a:chExt cx="1752300" cy="498600"/>
          </a:xfrm>
        </p:grpSpPr>
        <p:sp>
          <p:nvSpPr>
            <p:cNvPr id="358" name="Google Shape;358;p43"/>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9" name="Google Shape;359;p43"/>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3"/>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
        <p:nvSpPr>
          <p:cNvPr id="360" name="Google Shape;360;p4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1" name="Google Shape;361;p43"/>
          <p:cNvSpPr txBox="1"/>
          <p:nvPr>
            <p:ph idx="4294967295"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605 2-3 111.5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62" name="Google Shape;362;p43"/>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2nd Floor Master Suite features Loft &amp; Walk-in Closet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363" name="Google Shape;363;p43"/>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64" name="Google Shape;364;p4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5" name="Google Shape;365;p43"/>
          <p:cNvPicPr preferRelativeResize="0"/>
          <p:nvPr/>
        </p:nvPicPr>
        <p:blipFill>
          <a:blip r:embed="rId4">
            <a:alphaModFix/>
          </a:blip>
          <a:stretch>
            <a:fillRect/>
          </a:stretch>
        </p:blipFill>
        <p:spPr>
          <a:xfrm>
            <a:off x="441650" y="2143825"/>
            <a:ext cx="6813746" cy="682295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4"/>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683 2-2 212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71" name="Google Shape;371;p44"/>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683 Sq. Ft. 2 BR, 2BA, Office/Guest &amp; Carport added</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This plan is currently under revision. Size &amp; configuration may change slightly</a:t>
            </a:r>
            <a:endParaRPr sz="1800">
              <a:latin typeface="Orbitron"/>
              <a:ea typeface="Orbitron"/>
              <a:cs typeface="Orbitron"/>
              <a:sym typeface="Orbitron"/>
            </a:endParaRPr>
          </a:p>
        </p:txBody>
      </p:sp>
      <p:pic>
        <p:nvPicPr>
          <p:cNvPr id="372" name="Google Shape;372;p44"/>
          <p:cNvPicPr preferRelativeResize="0"/>
          <p:nvPr/>
        </p:nvPicPr>
        <p:blipFill rotWithShape="1">
          <a:blip r:embed="rId3">
            <a:alphaModFix/>
          </a:blip>
          <a:srcRect b="0" l="22631" r="12910" t="0"/>
          <a:stretch/>
        </p:blipFill>
        <p:spPr>
          <a:xfrm>
            <a:off x="264900" y="1809225"/>
            <a:ext cx="7242598" cy="6578526"/>
          </a:xfrm>
          <a:prstGeom prst="rect">
            <a:avLst/>
          </a:prstGeom>
          <a:noFill/>
          <a:ln>
            <a:noFill/>
          </a:ln>
        </p:spPr>
      </p:pic>
      <p:sp>
        <p:nvSpPr>
          <p:cNvPr id="373" name="Google Shape;373;p44"/>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74" name="Google Shape;374;p4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45"/>
          <p:cNvPicPr preferRelativeResize="0"/>
          <p:nvPr/>
        </p:nvPicPr>
        <p:blipFill rotWithShape="1">
          <a:blip r:embed="rId3">
            <a:alphaModFix/>
          </a:blip>
          <a:srcRect b="0" l="11549" r="11557" t="0"/>
          <a:stretch/>
        </p:blipFill>
        <p:spPr>
          <a:xfrm>
            <a:off x="679500" y="1767525"/>
            <a:ext cx="6400801" cy="8158886"/>
          </a:xfrm>
          <a:prstGeom prst="rect">
            <a:avLst/>
          </a:prstGeom>
          <a:noFill/>
          <a:ln>
            <a:noFill/>
          </a:ln>
        </p:spPr>
      </p:pic>
      <p:sp>
        <p:nvSpPr>
          <p:cNvPr id="380" name="Google Shape;380;p45"/>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683 2-2 212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81" name="Google Shape;381;p45"/>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683</a:t>
            </a:r>
            <a:r>
              <a:rPr lang="en" sz="1800">
                <a:latin typeface="Orbitron"/>
                <a:ea typeface="Orbitron"/>
                <a:cs typeface="Orbitron"/>
                <a:sym typeface="Orbitron"/>
              </a:rPr>
              <a:t> Sq. Ft.  </a:t>
            </a:r>
            <a:r>
              <a:rPr lang="en" sz="1800">
                <a:solidFill>
                  <a:schemeClr val="dk1"/>
                </a:solidFill>
                <a:latin typeface="Orbitron"/>
                <a:ea typeface="Orbitron"/>
                <a:cs typeface="Orbitron"/>
                <a:sym typeface="Orbitron"/>
              </a:rPr>
              <a:t>2 BR, 2 BA, + Office </a:t>
            </a:r>
            <a:r>
              <a:rPr lang="en" sz="1800">
                <a:latin typeface="Orbitron"/>
                <a:ea typeface="Orbitron"/>
                <a:cs typeface="Orbitron"/>
                <a:sym typeface="Orbitron"/>
              </a:rPr>
              <a:t>-</a:t>
            </a:r>
            <a:r>
              <a:rPr lang="en" sz="1800">
                <a:latin typeface="Orbitron"/>
                <a:ea typeface="Orbitron"/>
                <a:cs typeface="Orbitron"/>
                <a:sym typeface="Orbitron"/>
              </a:rPr>
              <a:t>16’  1” x 26’ 2”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382" name="Google Shape;382;p4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83" name="Google Shape;383;p4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6"/>
          <p:cNvPicPr preferRelativeResize="0"/>
          <p:nvPr/>
        </p:nvPicPr>
        <p:blipFill rotWithShape="1">
          <a:blip r:embed="rId3">
            <a:alphaModFix/>
          </a:blip>
          <a:srcRect b="0" l="11537" r="11545" t="0"/>
          <a:stretch/>
        </p:blipFill>
        <p:spPr>
          <a:xfrm>
            <a:off x="685800" y="1274825"/>
            <a:ext cx="6400801" cy="8156448"/>
          </a:xfrm>
          <a:prstGeom prst="rect">
            <a:avLst/>
          </a:prstGeom>
          <a:noFill/>
          <a:ln>
            <a:noFill/>
          </a:ln>
        </p:spPr>
      </p:pic>
      <p:sp>
        <p:nvSpPr>
          <p:cNvPr id="389" name="Google Shape;389;p46"/>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683 2-2 212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390" name="Google Shape;390;p46"/>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20’ 9” &amp; 23’ 9” on Main - 2 @ 23’ 9”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391" name="Google Shape;391;p46"/>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392" name="Google Shape;392;p4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93" name="Google Shape;393;p46"/>
          <p:cNvGrpSpPr/>
          <p:nvPr/>
        </p:nvGrpSpPr>
        <p:grpSpPr>
          <a:xfrm>
            <a:off x="5540675" y="1492825"/>
            <a:ext cx="1752300" cy="498600"/>
            <a:chOff x="5540675" y="1492825"/>
            <a:chExt cx="1752300" cy="498600"/>
          </a:xfrm>
        </p:grpSpPr>
        <p:sp>
          <p:nvSpPr>
            <p:cNvPr id="394" name="Google Shape;394;p46"/>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46"/>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7"/>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750 3-3 212.5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01" name="Google Shape;401;p47"/>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750</a:t>
            </a:r>
            <a:r>
              <a:rPr lang="en" sz="1800">
                <a:latin typeface="Orbitron"/>
                <a:ea typeface="Orbitron"/>
                <a:cs typeface="Orbitron"/>
                <a:sym typeface="Orbitron"/>
              </a:rPr>
              <a:t> Sq. Ft. 2 BR, 2.5 BA, with Vaulted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02" name="Google Shape;402;p47"/>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03" name="Google Shape;403;p47"/>
          <p:cNvPicPr preferRelativeResize="0"/>
          <p:nvPr/>
        </p:nvPicPr>
        <p:blipFill rotWithShape="1">
          <a:blip r:embed="rId3">
            <a:alphaModFix/>
          </a:blip>
          <a:srcRect b="268" l="0" r="0" t="268"/>
          <a:stretch/>
        </p:blipFill>
        <p:spPr>
          <a:xfrm>
            <a:off x="403925" y="2344875"/>
            <a:ext cx="6791996" cy="6719449"/>
          </a:xfrm>
          <a:prstGeom prst="rect">
            <a:avLst/>
          </a:prstGeom>
          <a:noFill/>
          <a:ln>
            <a:noFill/>
          </a:ln>
        </p:spPr>
      </p:pic>
      <p:sp>
        <p:nvSpPr>
          <p:cNvPr id="404" name="Google Shape;404;p4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8"/>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750 3-3 212.5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10" name="Google Shape;410;p48"/>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Outside Storage, Side entrance to Kitchen, and private rear Deck off of Master Bedroom</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11" name="Google Shape;411;p48"/>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12" name="Google Shape;412;p48"/>
          <p:cNvPicPr preferRelativeResize="0"/>
          <p:nvPr/>
        </p:nvPicPr>
        <p:blipFill rotWithShape="1">
          <a:blip r:embed="rId3">
            <a:alphaModFix/>
          </a:blip>
          <a:srcRect b="268" l="0" r="0" t="268"/>
          <a:stretch/>
        </p:blipFill>
        <p:spPr>
          <a:xfrm>
            <a:off x="452525" y="2192475"/>
            <a:ext cx="6791996" cy="6719449"/>
          </a:xfrm>
          <a:prstGeom prst="rect">
            <a:avLst/>
          </a:prstGeom>
          <a:noFill/>
          <a:ln>
            <a:noFill/>
          </a:ln>
        </p:spPr>
      </p:pic>
      <p:sp>
        <p:nvSpPr>
          <p:cNvPr id="413" name="Google Shape;413;p4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p49"/>
          <p:cNvPicPr preferRelativeResize="0"/>
          <p:nvPr/>
        </p:nvPicPr>
        <p:blipFill>
          <a:blip r:embed="rId3">
            <a:alphaModFix/>
          </a:blip>
          <a:stretch>
            <a:fillRect/>
          </a:stretch>
        </p:blipFill>
        <p:spPr>
          <a:xfrm>
            <a:off x="338138" y="1496388"/>
            <a:ext cx="7096125" cy="7058025"/>
          </a:xfrm>
          <a:prstGeom prst="rect">
            <a:avLst/>
          </a:prstGeom>
          <a:noFill/>
          <a:ln>
            <a:noFill/>
          </a:ln>
        </p:spPr>
      </p:pic>
      <p:sp>
        <p:nvSpPr>
          <p:cNvPr id="419" name="Google Shape;419;p49"/>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750 3-3 212.5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20" name="Google Shape;420;p49"/>
          <p:cNvSpPr txBox="1"/>
          <p:nvPr/>
        </p:nvSpPr>
        <p:spPr>
          <a:xfrm>
            <a:off x="252450" y="834075"/>
            <a:ext cx="68892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750 Sq. Ft. 2 BR, 2.5 BA w/ Loft &amp; Vaulted Living</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421" name="Google Shape;421;p49"/>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422" name="Google Shape;422;p4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50"/>
          <p:cNvPicPr preferRelativeResize="0"/>
          <p:nvPr/>
        </p:nvPicPr>
        <p:blipFill>
          <a:blip r:embed="rId3">
            <a:alphaModFix/>
          </a:blip>
          <a:stretch>
            <a:fillRect/>
          </a:stretch>
        </p:blipFill>
        <p:spPr>
          <a:xfrm>
            <a:off x="300450" y="1681488"/>
            <a:ext cx="7096125" cy="7058025"/>
          </a:xfrm>
          <a:prstGeom prst="rect">
            <a:avLst/>
          </a:prstGeom>
          <a:noFill/>
          <a:ln>
            <a:noFill/>
          </a:ln>
        </p:spPr>
      </p:pic>
      <p:sp>
        <p:nvSpPr>
          <p:cNvPr id="428" name="Google Shape;428;p50"/>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750 3-3 212.5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29" name="Google Shape;429;p50"/>
          <p:cNvSpPr txBox="1"/>
          <p:nvPr/>
        </p:nvSpPr>
        <p:spPr>
          <a:xfrm>
            <a:off x="252450" y="834075"/>
            <a:ext cx="68892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on Main: 24’, 26’ &amp; 28’ </a:t>
            </a:r>
            <a:endParaRPr sz="1800">
              <a:latin typeface="Orbitron"/>
              <a:ea typeface="Orbitron"/>
              <a:cs typeface="Orbitron"/>
              <a:sym typeface="Orbitron"/>
            </a:endParaRPr>
          </a:p>
          <a:p>
            <a:pPr indent="0" lvl="0" marL="0" rtl="0" algn="l">
              <a:spcBef>
                <a:spcPts val="0"/>
              </a:spcBef>
              <a:spcAft>
                <a:spcPts val="0"/>
              </a:spcAft>
              <a:buNone/>
            </a:pPr>
            <a:r>
              <a:rPr lang="en" sz="1800">
                <a:solidFill>
                  <a:schemeClr val="dk1"/>
                </a:solidFill>
                <a:latin typeface="Orbitron"/>
                <a:ea typeface="Orbitron"/>
                <a:cs typeface="Orbitron"/>
                <a:sym typeface="Orbitron"/>
              </a:rPr>
              <a:t>Modules on Upper:  22’ 2, 10’ 8”” &amp; 11’ 9”</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430" name="Google Shape;430;p50"/>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431" name="Google Shape;431;p5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432" name="Google Shape;432;p50"/>
          <p:cNvGrpSpPr/>
          <p:nvPr/>
        </p:nvGrpSpPr>
        <p:grpSpPr>
          <a:xfrm>
            <a:off x="5540675" y="1492825"/>
            <a:ext cx="1752300" cy="498600"/>
            <a:chOff x="5540675" y="1492825"/>
            <a:chExt cx="1752300" cy="498600"/>
          </a:xfrm>
        </p:grpSpPr>
        <p:sp>
          <p:nvSpPr>
            <p:cNvPr id="433" name="Google Shape;433;p50"/>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50"/>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1"/>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801 3-3 302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40" name="Google Shape;440;p51"/>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801 Sq. Ft. 3 BR, 2 BA, with Vaulted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41" name="Google Shape;441;p51"/>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42" name="Google Shape;442;p51"/>
          <p:cNvPicPr preferRelativeResize="0"/>
          <p:nvPr/>
        </p:nvPicPr>
        <p:blipFill rotWithShape="1">
          <a:blip r:embed="rId3">
            <a:alphaModFix/>
          </a:blip>
          <a:srcRect b="327" l="0" r="0" t="337"/>
          <a:stretch/>
        </p:blipFill>
        <p:spPr>
          <a:xfrm>
            <a:off x="490200" y="2344875"/>
            <a:ext cx="6791995" cy="6719449"/>
          </a:xfrm>
          <a:prstGeom prst="rect">
            <a:avLst/>
          </a:prstGeom>
          <a:noFill/>
          <a:ln>
            <a:noFill/>
          </a:ln>
        </p:spPr>
      </p:pic>
      <p:sp>
        <p:nvSpPr>
          <p:cNvPr id="443" name="Google Shape;443;p5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subTitle"/>
          </p:nvPr>
        </p:nvSpPr>
        <p:spPr>
          <a:xfrm>
            <a:off x="359075" y="2505450"/>
            <a:ext cx="6978900" cy="691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9999"/>
                </a:solidFill>
                <a:latin typeface="Orbitron"/>
                <a:ea typeface="Orbitron"/>
                <a:cs typeface="Orbitron"/>
                <a:sym typeface="Orbitron"/>
              </a:rPr>
              <a:t>A New Design Paradigm</a:t>
            </a:r>
            <a:endParaRPr b="1">
              <a:solidFill>
                <a:srgbClr val="999999"/>
              </a:solidFill>
              <a:latin typeface="Orbitron"/>
              <a:ea typeface="Orbitron"/>
              <a:cs typeface="Orbitron"/>
              <a:sym typeface="Orbitron"/>
            </a:endParaRPr>
          </a:p>
          <a:p>
            <a:pPr indent="0" lvl="0" marL="0" rtl="0" algn="ctr">
              <a:spcBef>
                <a:spcPts val="0"/>
              </a:spcBef>
              <a:spcAft>
                <a:spcPts val="0"/>
              </a:spcAft>
              <a:buNone/>
            </a:pPr>
            <a:r>
              <a:t/>
            </a:r>
            <a:endParaRPr b="1" sz="10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Introducing an Architectural style to be identified as “Boxes Style.”</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B</a:t>
            </a:r>
            <a:r>
              <a:rPr lang="en" sz="2400">
                <a:solidFill>
                  <a:srgbClr val="666666"/>
                </a:solidFill>
              </a:rPr>
              <a:t>ased on Minimalist Living requirements for efficient space utilization.</a:t>
            </a:r>
            <a:endParaRPr sz="24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Design flexibility beyond the limits of 20’ or 40’ boxes</a:t>
            </a:r>
            <a:endParaRPr sz="2400">
              <a:solidFill>
                <a:srgbClr val="666666"/>
              </a:solidFill>
            </a:endParaRPr>
          </a:p>
          <a:p>
            <a:pPr indent="0" lvl="0" marL="0" rtl="0" algn="ctr">
              <a:spcBef>
                <a:spcPts val="0"/>
              </a:spcBef>
              <a:spcAft>
                <a:spcPts val="0"/>
              </a:spcAft>
              <a:buNone/>
            </a:pPr>
            <a:r>
              <a:rPr b="1" lang="en" sz="3000">
                <a:solidFill>
                  <a:srgbClr val="999999"/>
                </a:solidFill>
              </a:rPr>
              <a:t>Energy Efficient &amp; Economical</a:t>
            </a:r>
            <a:endParaRPr b="1" sz="1000">
              <a:solidFill>
                <a:srgbClr val="999999"/>
              </a:solidFill>
            </a:endParaRPr>
          </a:p>
          <a:p>
            <a:pPr indent="0" lvl="0" marL="0" rtl="0" algn="ctr">
              <a:spcBef>
                <a:spcPts val="0"/>
              </a:spcBef>
              <a:spcAft>
                <a:spcPts val="0"/>
              </a:spcAft>
              <a:buNone/>
            </a:pPr>
            <a:r>
              <a:t/>
            </a:r>
            <a:endParaRPr b="1" sz="1000">
              <a:solidFill>
                <a:srgbClr val="666666"/>
              </a:solidFill>
            </a:endParaRPr>
          </a:p>
          <a:p>
            <a:pPr indent="-381000" lvl="0" marL="457200" rtl="0" algn="l">
              <a:lnSpc>
                <a:spcPct val="115000"/>
              </a:lnSpc>
              <a:spcBef>
                <a:spcPts val="0"/>
              </a:spcBef>
              <a:spcAft>
                <a:spcPts val="0"/>
              </a:spcAft>
              <a:buClr>
                <a:srgbClr val="666666"/>
              </a:buClr>
              <a:buSzPts val="2400"/>
              <a:buChar char="●"/>
            </a:pPr>
            <a:r>
              <a:rPr lang="en" sz="2400">
                <a:solidFill>
                  <a:srgbClr val="666666"/>
                </a:solidFill>
              </a:rPr>
              <a:t>Construction plans comply with Net-Zero Ready homes with efficient use of materials.</a:t>
            </a:r>
            <a:endParaRPr sz="2400">
              <a:solidFill>
                <a:srgbClr val="666666"/>
              </a:solidFill>
            </a:endParaRPr>
          </a:p>
          <a:p>
            <a:pPr indent="-393700" lvl="0" marL="457200" rtl="0" algn="l">
              <a:lnSpc>
                <a:spcPct val="115000"/>
              </a:lnSpc>
              <a:spcBef>
                <a:spcPts val="0"/>
              </a:spcBef>
              <a:spcAft>
                <a:spcPts val="0"/>
              </a:spcAft>
              <a:buClr>
                <a:srgbClr val="666666"/>
              </a:buClr>
              <a:buSzPts val="2600"/>
              <a:buChar char="●"/>
            </a:pPr>
            <a:r>
              <a:rPr lang="en" sz="2400">
                <a:solidFill>
                  <a:srgbClr val="666666"/>
                </a:solidFill>
              </a:rPr>
              <a:t>Simple, and easily scalable, off-site </a:t>
            </a:r>
            <a:r>
              <a:rPr lang="en" sz="2600">
                <a:solidFill>
                  <a:srgbClr val="666666"/>
                </a:solidFill>
              </a:rPr>
              <a:t>construction facility requirements.</a:t>
            </a:r>
            <a:endParaRPr sz="2600">
              <a:solidFill>
                <a:srgbClr val="666666"/>
              </a:solidFill>
            </a:endParaRPr>
          </a:p>
          <a:p>
            <a:pPr indent="-393700" lvl="0" marL="457200" rtl="0" algn="l">
              <a:spcBef>
                <a:spcPts val="0"/>
              </a:spcBef>
              <a:spcAft>
                <a:spcPts val="0"/>
              </a:spcAft>
              <a:buClr>
                <a:srgbClr val="666666"/>
              </a:buClr>
              <a:buSzPts val="2600"/>
              <a:buChar char="●"/>
            </a:pPr>
            <a:r>
              <a:rPr lang="en" sz="2600">
                <a:solidFill>
                  <a:srgbClr val="666666"/>
                </a:solidFill>
              </a:rPr>
              <a:t>Economical, permit free, transportation of box modules to construction sites.</a:t>
            </a:r>
            <a:endParaRPr sz="2600">
              <a:solidFill>
                <a:srgbClr val="666666"/>
              </a:solidFill>
            </a:endParaRPr>
          </a:p>
          <a:p>
            <a:pPr indent="0" lvl="0" marL="0" rtl="0" algn="l">
              <a:spcBef>
                <a:spcPts val="0"/>
              </a:spcBef>
              <a:spcAft>
                <a:spcPts val="0"/>
              </a:spcAft>
              <a:buNone/>
            </a:pPr>
            <a:r>
              <a:t/>
            </a:r>
            <a:endParaRPr sz="2600">
              <a:solidFill>
                <a:srgbClr val="666666"/>
              </a:solidFill>
            </a:endParaRPr>
          </a:p>
        </p:txBody>
      </p:sp>
      <p:pic>
        <p:nvPicPr>
          <p:cNvPr id="79" name="Google Shape;79;p16"/>
          <p:cNvPicPr preferRelativeResize="0"/>
          <p:nvPr/>
        </p:nvPicPr>
        <p:blipFill rotWithShape="1">
          <a:blip r:embed="rId3">
            <a:alphaModFix/>
          </a:blip>
          <a:srcRect b="0" l="0" r="0" t="0"/>
          <a:stretch/>
        </p:blipFill>
        <p:spPr>
          <a:xfrm>
            <a:off x="359041" y="570177"/>
            <a:ext cx="6978968" cy="1627346"/>
          </a:xfrm>
          <a:prstGeom prst="rect">
            <a:avLst/>
          </a:prstGeom>
          <a:noFill/>
          <a:ln>
            <a:noFill/>
          </a:ln>
        </p:spPr>
      </p:pic>
      <p:sp>
        <p:nvSpPr>
          <p:cNvPr id="80" name="Google Shape;80;p16"/>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sp>
        <p:nvSpPr>
          <p:cNvPr id="81" name="Google Shape;81;p1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801 3-3 302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49" name="Google Shape;449;p52"/>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801 Sq. Ft. 3 BR, 2 BA, with Vaulted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50" name="Google Shape;450;p52"/>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51" name="Google Shape;451;p52"/>
          <p:cNvPicPr preferRelativeResize="0"/>
          <p:nvPr/>
        </p:nvPicPr>
        <p:blipFill rotWithShape="1">
          <a:blip r:embed="rId3">
            <a:alphaModFix/>
          </a:blip>
          <a:srcRect b="327" l="0" r="0" t="337"/>
          <a:stretch/>
        </p:blipFill>
        <p:spPr>
          <a:xfrm>
            <a:off x="452525" y="2344875"/>
            <a:ext cx="6791995" cy="6719449"/>
          </a:xfrm>
          <a:prstGeom prst="rect">
            <a:avLst/>
          </a:prstGeom>
          <a:noFill/>
          <a:ln>
            <a:noFill/>
          </a:ln>
        </p:spPr>
      </p:pic>
      <p:sp>
        <p:nvSpPr>
          <p:cNvPr id="452" name="Google Shape;452;p5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3"/>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801 3-3 302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58" name="Google Shape;458;p53"/>
          <p:cNvSpPr txBox="1"/>
          <p:nvPr/>
        </p:nvSpPr>
        <p:spPr>
          <a:xfrm>
            <a:off x="252450" y="834075"/>
            <a:ext cx="7242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801 Sq. Ft. 3BR, 3BA w/ 2 Story GR - 24’ 2” wide x 28”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 - 9’ Ceilings &amp; 2Story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459" name="Google Shape;459;p53"/>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60" name="Google Shape;460;p53"/>
          <p:cNvPicPr preferRelativeResize="0"/>
          <p:nvPr/>
        </p:nvPicPr>
        <p:blipFill rotWithShape="1">
          <a:blip r:embed="rId3">
            <a:alphaModFix/>
          </a:blip>
          <a:srcRect b="59" l="0" r="0" t="69"/>
          <a:stretch/>
        </p:blipFill>
        <p:spPr>
          <a:xfrm>
            <a:off x="300450" y="2158688"/>
            <a:ext cx="7096125" cy="7058025"/>
          </a:xfrm>
          <a:prstGeom prst="rect">
            <a:avLst/>
          </a:prstGeom>
          <a:noFill/>
          <a:ln>
            <a:noFill/>
          </a:ln>
        </p:spPr>
      </p:pic>
      <p:sp>
        <p:nvSpPr>
          <p:cNvPr id="461" name="Google Shape;461;p5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4"/>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801 3-3 302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67" name="Google Shape;467;p54"/>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rbitron"/>
                <a:ea typeface="Orbitron"/>
                <a:cs typeface="Orbitron"/>
                <a:sym typeface="Orbitron"/>
              </a:rPr>
              <a:t>Modules: 28’,  23’, &amp; 15” on Main - 2 @ 24’ &amp; 17’7”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468" name="Google Shape;468;p54"/>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69" name="Google Shape;469;p54"/>
          <p:cNvPicPr preferRelativeResize="0"/>
          <p:nvPr/>
        </p:nvPicPr>
        <p:blipFill rotWithShape="1">
          <a:blip r:embed="rId3">
            <a:alphaModFix/>
          </a:blip>
          <a:srcRect b="59" l="0" r="0" t="69"/>
          <a:stretch/>
        </p:blipFill>
        <p:spPr>
          <a:xfrm>
            <a:off x="300450" y="1681475"/>
            <a:ext cx="7096125" cy="7058025"/>
          </a:xfrm>
          <a:prstGeom prst="rect">
            <a:avLst/>
          </a:prstGeom>
          <a:noFill/>
          <a:ln>
            <a:noFill/>
          </a:ln>
        </p:spPr>
      </p:pic>
      <p:sp>
        <p:nvSpPr>
          <p:cNvPr id="470" name="Google Shape;470;p5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471" name="Google Shape;471;p54"/>
          <p:cNvGrpSpPr/>
          <p:nvPr/>
        </p:nvGrpSpPr>
        <p:grpSpPr>
          <a:xfrm>
            <a:off x="5540675" y="1492825"/>
            <a:ext cx="1752300" cy="498600"/>
            <a:chOff x="5540675" y="1492825"/>
            <a:chExt cx="1752300" cy="498600"/>
          </a:xfrm>
        </p:grpSpPr>
        <p:sp>
          <p:nvSpPr>
            <p:cNvPr id="472" name="Google Shape;472;p54"/>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3" name="Google Shape;473;p54"/>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5"/>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825 3-3 312 + Storage</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479" name="Google Shape;479;p55"/>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825 Sq. Ft. 3 BR, 2 BA, with Loft &amp; Vaulted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80" name="Google Shape;480;p5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81" name="Google Shape;481;p55"/>
          <p:cNvPicPr preferRelativeResize="0"/>
          <p:nvPr/>
        </p:nvPicPr>
        <p:blipFill rotWithShape="1">
          <a:blip r:embed="rId3">
            <a:alphaModFix/>
          </a:blip>
          <a:srcRect b="59" l="0" r="0" t="69"/>
          <a:stretch/>
        </p:blipFill>
        <p:spPr>
          <a:xfrm>
            <a:off x="490200" y="2344875"/>
            <a:ext cx="6791995" cy="6719449"/>
          </a:xfrm>
          <a:prstGeom prst="rect">
            <a:avLst/>
          </a:prstGeom>
          <a:noFill/>
          <a:ln>
            <a:noFill/>
          </a:ln>
        </p:spPr>
      </p:pic>
      <p:sp>
        <p:nvSpPr>
          <p:cNvPr id="482" name="Google Shape;482;p5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6"/>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825 3-3 312</a:t>
            </a:r>
            <a:r>
              <a:rPr lang="en">
                <a:latin typeface="Orbitron Medium"/>
                <a:ea typeface="Orbitron Medium"/>
                <a:cs typeface="Orbitron Medium"/>
                <a:sym typeface="Orbitron Medium"/>
              </a:rPr>
              <a:t>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sz="1800">
              <a:latin typeface="Orbitron Medium"/>
              <a:ea typeface="Orbitron Medium"/>
              <a:cs typeface="Orbitron Medium"/>
              <a:sym typeface="Orbitron Medium"/>
            </a:endParaRPr>
          </a:p>
        </p:txBody>
      </p:sp>
      <p:sp>
        <p:nvSpPr>
          <p:cNvPr id="488" name="Google Shape;488;p56"/>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825 Sq. Ft. 3 BR, 2 BA, with Loft &amp; Vaulted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Plus side door with Deck access</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489" name="Google Shape;489;p56"/>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90" name="Google Shape;490;p56"/>
          <p:cNvPicPr preferRelativeResize="0"/>
          <p:nvPr/>
        </p:nvPicPr>
        <p:blipFill rotWithShape="1">
          <a:blip r:embed="rId3">
            <a:alphaModFix/>
          </a:blip>
          <a:srcRect b="59" l="0" r="0" t="69"/>
          <a:stretch/>
        </p:blipFill>
        <p:spPr>
          <a:xfrm>
            <a:off x="483900" y="2344875"/>
            <a:ext cx="6791995" cy="6719449"/>
          </a:xfrm>
          <a:prstGeom prst="rect">
            <a:avLst/>
          </a:prstGeom>
          <a:noFill/>
          <a:ln>
            <a:noFill/>
          </a:ln>
        </p:spPr>
      </p:pic>
      <p:sp>
        <p:nvSpPr>
          <p:cNvPr id="491" name="Google Shape;491;p5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7"/>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825 3-3 312</a:t>
            </a:r>
            <a:r>
              <a:rPr lang="en">
                <a:latin typeface="Orbitron Medium"/>
                <a:ea typeface="Orbitron Medium"/>
                <a:cs typeface="Orbitron Medium"/>
                <a:sym typeface="Orbitron Medium"/>
              </a:rPr>
              <a:t>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497" name="Google Shape;497;p57"/>
          <p:cNvSpPr txBox="1"/>
          <p:nvPr/>
        </p:nvSpPr>
        <p:spPr>
          <a:xfrm>
            <a:off x="252450" y="834075"/>
            <a:ext cx="7242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825 Sq. Ft. 3BR, 3BA w/ 2 Story GR - 24’ 2” wide x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28” 8”</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 - 8’ Ceilings &amp; 2 Story Great Room</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498" name="Google Shape;498;p57"/>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499" name="Google Shape;499;p57"/>
          <p:cNvPicPr preferRelativeResize="0"/>
          <p:nvPr/>
        </p:nvPicPr>
        <p:blipFill rotWithShape="1">
          <a:blip r:embed="rId3">
            <a:alphaModFix/>
          </a:blip>
          <a:srcRect b="0" l="199" r="199" t="0"/>
          <a:stretch/>
        </p:blipFill>
        <p:spPr>
          <a:xfrm>
            <a:off x="300450" y="2158688"/>
            <a:ext cx="7096125" cy="7058025"/>
          </a:xfrm>
          <a:prstGeom prst="rect">
            <a:avLst/>
          </a:prstGeom>
          <a:noFill/>
          <a:ln>
            <a:noFill/>
          </a:ln>
        </p:spPr>
      </p:pic>
      <p:sp>
        <p:nvSpPr>
          <p:cNvPr id="500" name="Google Shape;500;p5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8"/>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825 3-3 312</a:t>
            </a:r>
            <a:r>
              <a:rPr lang="en">
                <a:latin typeface="Orbitron Medium"/>
                <a:ea typeface="Orbitron Medium"/>
                <a:cs typeface="Orbitron Medium"/>
                <a:sym typeface="Orbitron Medium"/>
              </a:rPr>
              <a:t>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06" name="Google Shape;506;p58"/>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rbitron"/>
                <a:ea typeface="Orbitron"/>
                <a:cs typeface="Orbitron"/>
                <a:sym typeface="Orbitron"/>
              </a:rPr>
              <a:t>Modules: 26’ 8”,  27’, &amp; 25” on Main - 16’ 1”, 24’ 2”, &amp; 16’ 1” Special Vaulted Ceiling Module on Upper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507" name="Google Shape;507;p58"/>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508" name="Google Shape;508;p58"/>
          <p:cNvPicPr preferRelativeResize="0"/>
          <p:nvPr/>
        </p:nvPicPr>
        <p:blipFill rotWithShape="1">
          <a:blip r:embed="rId3">
            <a:alphaModFix/>
          </a:blip>
          <a:srcRect b="0" l="199" r="199" t="0"/>
          <a:stretch/>
        </p:blipFill>
        <p:spPr>
          <a:xfrm>
            <a:off x="300450" y="1681475"/>
            <a:ext cx="7096125" cy="7058025"/>
          </a:xfrm>
          <a:prstGeom prst="rect">
            <a:avLst/>
          </a:prstGeom>
          <a:noFill/>
          <a:ln>
            <a:noFill/>
          </a:ln>
        </p:spPr>
      </p:pic>
      <p:sp>
        <p:nvSpPr>
          <p:cNvPr id="509" name="Google Shape;509;p5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510" name="Google Shape;510;p58"/>
          <p:cNvGrpSpPr/>
          <p:nvPr/>
        </p:nvGrpSpPr>
        <p:grpSpPr>
          <a:xfrm>
            <a:off x="5540675" y="1492825"/>
            <a:ext cx="1752300" cy="498600"/>
            <a:chOff x="5540675" y="1492825"/>
            <a:chExt cx="1752300" cy="498600"/>
          </a:xfrm>
        </p:grpSpPr>
        <p:sp>
          <p:nvSpPr>
            <p:cNvPr id="511" name="Google Shape;511;p58"/>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2" name="Google Shape;512;p58"/>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59"/>
          <p:cNvPicPr preferRelativeResize="0"/>
          <p:nvPr/>
        </p:nvPicPr>
        <p:blipFill rotWithShape="1">
          <a:blip r:embed="rId3">
            <a:alphaModFix/>
          </a:blip>
          <a:srcRect b="2516" l="0" r="0" t="2525"/>
          <a:stretch/>
        </p:blipFill>
        <p:spPr>
          <a:xfrm>
            <a:off x="403925" y="363143"/>
            <a:ext cx="1689826" cy="1250481"/>
          </a:xfrm>
          <a:prstGeom prst="rect">
            <a:avLst/>
          </a:prstGeom>
          <a:noFill/>
          <a:ln>
            <a:noFill/>
          </a:ln>
        </p:spPr>
      </p:pic>
      <p:sp>
        <p:nvSpPr>
          <p:cNvPr id="518" name="Google Shape;518;p59"/>
          <p:cNvSpPr txBox="1"/>
          <p:nvPr/>
        </p:nvSpPr>
        <p:spPr>
          <a:xfrm>
            <a:off x="2093750" y="432800"/>
            <a:ext cx="5099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9999"/>
                </a:solidFill>
                <a:latin typeface="Orbitron"/>
                <a:ea typeface="Orbitron"/>
                <a:cs typeface="Orbitron"/>
                <a:sym typeface="Orbitron"/>
              </a:rPr>
              <a:t>MM 850 2-4 323 + Storage</a:t>
            </a:r>
            <a:endParaRPr b="1" sz="2400">
              <a:solidFill>
                <a:srgbClr val="999999"/>
              </a:solidFill>
              <a:latin typeface="Orbitron"/>
              <a:ea typeface="Orbitron"/>
              <a:cs typeface="Orbitron"/>
              <a:sym typeface="Orbitron"/>
            </a:endParaRPr>
          </a:p>
          <a:p>
            <a:pPr indent="0" lvl="0" marL="0" rtl="0" algn="l">
              <a:spcBef>
                <a:spcPts val="0"/>
              </a:spcBef>
              <a:spcAft>
                <a:spcPts val="0"/>
              </a:spcAft>
              <a:buNone/>
            </a:pPr>
            <a:r>
              <a:t/>
            </a:r>
            <a:endParaRPr b="1" sz="1000">
              <a:solidFill>
                <a:schemeClr val="dk2"/>
              </a:solidFill>
            </a:endParaRPr>
          </a:p>
          <a:p>
            <a:pPr indent="0" lvl="0" marL="0" rtl="0" algn="ctr">
              <a:spcBef>
                <a:spcPts val="0"/>
              </a:spcBef>
              <a:spcAft>
                <a:spcPts val="0"/>
              </a:spcAft>
              <a:buNone/>
            </a:pPr>
            <a:r>
              <a:rPr lang="en" sz="1800">
                <a:solidFill>
                  <a:schemeClr val="dk2"/>
                </a:solidFill>
                <a:latin typeface="Orbitron"/>
                <a:ea typeface="Orbitron"/>
                <a:cs typeface="Orbitron"/>
                <a:sym typeface="Orbitron"/>
              </a:rPr>
              <a:t>3 Bedrooms, a Loft, an Office, 3 Bathrooms and Outdoor Storage</a:t>
            </a:r>
            <a:endParaRPr sz="1800">
              <a:solidFill>
                <a:schemeClr val="dk2"/>
              </a:solidFill>
              <a:latin typeface="Orbitron"/>
              <a:ea typeface="Orbitron"/>
              <a:cs typeface="Orbitron"/>
              <a:sym typeface="Orbitron"/>
            </a:endParaRPr>
          </a:p>
        </p:txBody>
      </p:sp>
      <p:sp>
        <p:nvSpPr>
          <p:cNvPr id="519" name="Google Shape;519;p59"/>
          <p:cNvSpPr txBox="1"/>
          <p:nvPr>
            <p:ph idx="4294967295" type="subTitle"/>
          </p:nvPr>
        </p:nvSpPr>
        <p:spPr>
          <a:xfrm>
            <a:off x="359075" y="7000013"/>
            <a:ext cx="6978900" cy="18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This 850 sq. ft. home is suitable for a small family, roommates, a couple, or a single person. 2nd floor space includes a loft for use in a variety of ways. An optional Fireplace or Wood Stove is integrated into this design.</a:t>
            </a:r>
            <a:endParaRPr sz="2400">
              <a:solidFill>
                <a:srgbClr val="666666"/>
              </a:solidFill>
            </a:endParaRPr>
          </a:p>
          <a:p>
            <a:pPr indent="0" lvl="0" marL="0" rtl="0" algn="ctr">
              <a:spcBef>
                <a:spcPts val="0"/>
              </a:spcBef>
              <a:spcAft>
                <a:spcPts val="1200"/>
              </a:spcAft>
              <a:buNone/>
            </a:pPr>
            <a:r>
              <a:rPr b="1" lang="en" sz="1000">
                <a:solidFill>
                  <a:srgbClr val="666666"/>
                </a:solidFill>
              </a:rPr>
              <a:t> </a:t>
            </a:r>
            <a:endParaRPr b="1" sz="1000">
              <a:solidFill>
                <a:srgbClr val="666666"/>
              </a:solidFill>
            </a:endParaRPr>
          </a:p>
        </p:txBody>
      </p:sp>
      <p:sp>
        <p:nvSpPr>
          <p:cNvPr id="520" name="Google Shape;520;p59"/>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521" name="Google Shape;521;p59"/>
          <p:cNvPicPr preferRelativeResize="0"/>
          <p:nvPr/>
        </p:nvPicPr>
        <p:blipFill rotWithShape="1">
          <a:blip r:embed="rId4">
            <a:alphaModFix/>
          </a:blip>
          <a:srcRect b="0" l="7122" r="6544" t="0"/>
          <a:stretch/>
        </p:blipFill>
        <p:spPr>
          <a:xfrm>
            <a:off x="396750" y="2002475"/>
            <a:ext cx="6796099" cy="4608734"/>
          </a:xfrm>
          <a:prstGeom prst="rect">
            <a:avLst/>
          </a:prstGeom>
          <a:noFill/>
          <a:ln>
            <a:noFill/>
          </a:ln>
        </p:spPr>
      </p:pic>
      <p:sp>
        <p:nvSpPr>
          <p:cNvPr id="522" name="Google Shape;522;p5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60"/>
          <p:cNvPicPr preferRelativeResize="0"/>
          <p:nvPr/>
        </p:nvPicPr>
        <p:blipFill rotWithShape="1">
          <a:blip r:embed="rId3">
            <a:alphaModFix/>
          </a:blip>
          <a:srcRect b="0" l="990" r="990" t="0"/>
          <a:stretch/>
        </p:blipFill>
        <p:spPr>
          <a:xfrm>
            <a:off x="357175" y="1724988"/>
            <a:ext cx="7058025" cy="7058025"/>
          </a:xfrm>
          <a:prstGeom prst="rect">
            <a:avLst/>
          </a:prstGeom>
          <a:noFill/>
          <a:ln>
            <a:noFill/>
          </a:ln>
        </p:spPr>
      </p:pic>
      <p:sp>
        <p:nvSpPr>
          <p:cNvPr id="528" name="Google Shape;528;p60"/>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29" name="Google Shape;529;p60"/>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850 2-4 323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30" name="Google Shape;530;p60"/>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850 Sq. Ft.  </a:t>
            </a:r>
            <a:r>
              <a:rPr lang="en" sz="1800">
                <a:solidFill>
                  <a:schemeClr val="dk1"/>
                </a:solidFill>
                <a:latin typeface="Orbitron"/>
                <a:ea typeface="Orbitron"/>
                <a:cs typeface="Orbitron"/>
                <a:sym typeface="Orbitron"/>
              </a:rPr>
              <a:t>3 BR, 3BA </a:t>
            </a:r>
            <a:r>
              <a:rPr lang="en" sz="1800">
                <a:latin typeface="Orbitron"/>
                <a:ea typeface="Orbitron"/>
                <a:cs typeface="Orbitron"/>
                <a:sym typeface="Orbitron"/>
              </a:rPr>
              <a:t>with 33’  5” x 32’ 1”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531" name="Google Shape;531;p6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61"/>
          <p:cNvPicPr preferRelativeResize="0"/>
          <p:nvPr/>
        </p:nvPicPr>
        <p:blipFill rotWithShape="1">
          <a:blip r:embed="rId3">
            <a:alphaModFix/>
          </a:blip>
          <a:srcRect b="0" l="990" r="990" t="0"/>
          <a:stretch/>
        </p:blipFill>
        <p:spPr>
          <a:xfrm>
            <a:off x="152400" y="1585275"/>
            <a:ext cx="7058025" cy="7058025"/>
          </a:xfrm>
          <a:prstGeom prst="rect">
            <a:avLst/>
          </a:prstGeom>
          <a:noFill/>
          <a:ln>
            <a:noFill/>
          </a:ln>
        </p:spPr>
      </p:pic>
      <p:sp>
        <p:nvSpPr>
          <p:cNvPr id="537" name="Google Shape;537;p61"/>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38" name="Google Shape;538;p61"/>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850 2-4 323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39" name="Google Shape;539;p61"/>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6 Modules: 25’ 4”’, 24’, 18’ and 17’ 8” on Main - 2 @ 18’ on Upper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540" name="Google Shape;540;p6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541" name="Google Shape;541;p61"/>
          <p:cNvGrpSpPr/>
          <p:nvPr/>
        </p:nvGrpSpPr>
        <p:grpSpPr>
          <a:xfrm>
            <a:off x="5540675" y="1492825"/>
            <a:ext cx="1752300" cy="498600"/>
            <a:chOff x="5540675" y="1492825"/>
            <a:chExt cx="1752300" cy="498600"/>
          </a:xfrm>
        </p:grpSpPr>
        <p:sp>
          <p:nvSpPr>
            <p:cNvPr id="542" name="Google Shape;542;p61"/>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3" name="Google Shape;543;p61"/>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rotWithShape="1">
          <a:blip r:embed="rId3">
            <a:alphaModFix/>
          </a:blip>
          <a:srcRect b="0" l="0" r="0" t="0"/>
          <a:stretch/>
        </p:blipFill>
        <p:spPr>
          <a:xfrm>
            <a:off x="359041" y="570177"/>
            <a:ext cx="6978968" cy="1627346"/>
          </a:xfrm>
          <a:prstGeom prst="rect">
            <a:avLst/>
          </a:prstGeom>
          <a:noFill/>
          <a:ln>
            <a:noFill/>
          </a:ln>
        </p:spPr>
      </p:pic>
      <p:sp>
        <p:nvSpPr>
          <p:cNvPr id="87" name="Google Shape;87;p17"/>
          <p:cNvSpPr txBox="1"/>
          <p:nvPr>
            <p:ph idx="4294967295" type="subTitle"/>
          </p:nvPr>
        </p:nvSpPr>
        <p:spPr>
          <a:xfrm>
            <a:off x="359075" y="2340900"/>
            <a:ext cx="6978900" cy="53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9999"/>
                </a:solidFill>
                <a:latin typeface="Orbitron"/>
                <a:ea typeface="Orbitron"/>
                <a:cs typeface="Orbitron"/>
                <a:sym typeface="Orbitron"/>
              </a:rPr>
              <a:t>Built Offsite &amp; Assembled Onsite</a:t>
            </a:r>
            <a:endParaRPr b="1" sz="2400">
              <a:solidFill>
                <a:srgbClr val="999999"/>
              </a:solidFill>
              <a:latin typeface="Orbitron"/>
              <a:ea typeface="Orbitron"/>
              <a:cs typeface="Orbitron"/>
              <a:sym typeface="Orbitron"/>
            </a:endParaRPr>
          </a:p>
          <a:p>
            <a:pPr indent="0" lvl="0" marL="0" rtl="0" algn="ctr">
              <a:spcBef>
                <a:spcPts val="1200"/>
              </a:spcBef>
              <a:spcAft>
                <a:spcPts val="0"/>
              </a:spcAft>
              <a:buNone/>
            </a:pPr>
            <a:r>
              <a:t/>
            </a:r>
            <a:endParaRPr sz="2400">
              <a:solidFill>
                <a:srgbClr val="666666"/>
              </a:solidFill>
            </a:endParaRPr>
          </a:p>
          <a:p>
            <a:pPr indent="0" lvl="0" marL="0" rtl="0" algn="ctr">
              <a:spcBef>
                <a:spcPts val="1200"/>
              </a:spcBef>
              <a:spcAft>
                <a:spcPts val="1200"/>
              </a:spcAft>
              <a:buNone/>
            </a:pPr>
            <a:r>
              <a:rPr b="1" lang="en" sz="1000">
                <a:solidFill>
                  <a:srgbClr val="666666"/>
                </a:solidFill>
              </a:rPr>
              <a:t> </a:t>
            </a:r>
            <a:endParaRPr b="1" sz="1000">
              <a:solidFill>
                <a:srgbClr val="666666"/>
              </a:solidFill>
            </a:endParaRPr>
          </a:p>
        </p:txBody>
      </p:sp>
      <p:pic>
        <p:nvPicPr>
          <p:cNvPr id="88" name="Google Shape;88;p17"/>
          <p:cNvPicPr preferRelativeResize="0"/>
          <p:nvPr/>
        </p:nvPicPr>
        <p:blipFill>
          <a:blip r:embed="rId4">
            <a:alphaModFix/>
          </a:blip>
          <a:stretch>
            <a:fillRect/>
          </a:stretch>
        </p:blipFill>
        <p:spPr>
          <a:xfrm>
            <a:off x="217200" y="2879700"/>
            <a:ext cx="7337999" cy="5011487"/>
          </a:xfrm>
          <a:prstGeom prst="rect">
            <a:avLst/>
          </a:prstGeom>
          <a:noFill/>
          <a:ln>
            <a:noFill/>
          </a:ln>
        </p:spPr>
      </p:pic>
      <p:sp>
        <p:nvSpPr>
          <p:cNvPr id="89" name="Google Shape;89;p17"/>
          <p:cNvSpPr txBox="1"/>
          <p:nvPr>
            <p:ph idx="4294967295" type="subTitle"/>
          </p:nvPr>
        </p:nvSpPr>
        <p:spPr>
          <a:xfrm>
            <a:off x="396750" y="7738450"/>
            <a:ext cx="6978900" cy="12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Ready to ship, pick, and anchor to the foundation. </a:t>
            </a:r>
            <a:r>
              <a:rPr lang="en" sz="2400">
                <a:solidFill>
                  <a:srgbClr val="666666"/>
                </a:solidFill>
              </a:rPr>
              <a:t>Load the trailers, deliver to the site, and let the small crane and crew get to work.</a:t>
            </a:r>
            <a:endParaRPr sz="2400">
              <a:solidFill>
                <a:srgbClr val="666666"/>
              </a:solidFill>
            </a:endParaRPr>
          </a:p>
          <a:p>
            <a:pPr indent="0" lvl="0" marL="0" rtl="0" algn="ctr">
              <a:spcBef>
                <a:spcPts val="0"/>
              </a:spcBef>
              <a:spcAft>
                <a:spcPts val="1200"/>
              </a:spcAft>
              <a:buNone/>
            </a:pPr>
            <a:r>
              <a:rPr b="1" lang="en" sz="1000">
                <a:solidFill>
                  <a:srgbClr val="666666"/>
                </a:solidFill>
              </a:rPr>
              <a:t> </a:t>
            </a:r>
            <a:endParaRPr b="1" sz="1000">
              <a:solidFill>
                <a:srgbClr val="666666"/>
              </a:solidFill>
            </a:endParaRPr>
          </a:p>
        </p:txBody>
      </p:sp>
      <p:sp>
        <p:nvSpPr>
          <p:cNvPr id="90" name="Google Shape;90;p17"/>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sp>
        <p:nvSpPr>
          <p:cNvPr id="91" name="Google Shape;91;p1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62"/>
          <p:cNvPicPr preferRelativeResize="0"/>
          <p:nvPr/>
        </p:nvPicPr>
        <p:blipFill>
          <a:blip r:embed="rId3">
            <a:alphaModFix/>
          </a:blip>
          <a:stretch>
            <a:fillRect/>
          </a:stretch>
        </p:blipFill>
        <p:spPr>
          <a:xfrm>
            <a:off x="488800" y="1789525"/>
            <a:ext cx="6719449" cy="6719449"/>
          </a:xfrm>
          <a:prstGeom prst="rect">
            <a:avLst/>
          </a:prstGeom>
          <a:noFill/>
          <a:ln>
            <a:noFill/>
          </a:ln>
        </p:spPr>
      </p:pic>
      <p:sp>
        <p:nvSpPr>
          <p:cNvPr id="549" name="Google Shape;549;p6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860 3-3 312.5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50" name="Google Shape;550;p62"/>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850 Sq. Ft. 3 BR, 2.5 BA, w/ Loft, Vaulted Living &amp; Outside Storage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457200" lvl="0" marL="4114800" rtl="0" algn="l">
              <a:spcBef>
                <a:spcPts val="0"/>
              </a:spcBef>
              <a:spcAft>
                <a:spcPts val="0"/>
              </a:spcAft>
              <a:buNone/>
            </a:pPr>
            <a:r>
              <a:rPr lang="en" sz="1800">
                <a:latin typeface="Orbitron"/>
                <a:ea typeface="Orbitron"/>
                <a:cs typeface="Orbitron"/>
                <a:sym typeface="Orbitron"/>
              </a:rPr>
              <a:t>Front/Side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551" name="Google Shape;551;p62"/>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52" name="Google Shape;552;p6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3" name="Google Shape;553;p62"/>
          <p:cNvSpPr txBox="1"/>
          <p:nvPr/>
        </p:nvSpPr>
        <p:spPr>
          <a:xfrm>
            <a:off x="264900" y="8419025"/>
            <a:ext cx="7242600" cy="79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666666"/>
                </a:solidFill>
              </a:rPr>
              <a:t>FOLLOW THIS LINK TO VIEW 3D MODEL ON THE CHIEF ARCHITECT SERVER</a:t>
            </a:r>
            <a:endParaRPr sz="1500">
              <a:solidFill>
                <a:srgbClr val="666666"/>
              </a:solidFill>
            </a:endParaRPr>
          </a:p>
          <a:p>
            <a:pPr indent="0" lvl="0" marL="0" rtl="0" algn="ctr">
              <a:spcBef>
                <a:spcPts val="0"/>
              </a:spcBef>
              <a:spcAft>
                <a:spcPts val="0"/>
              </a:spcAft>
              <a:buNone/>
            </a:pPr>
            <a:r>
              <a:rPr lang="en" sz="1200" u="sng">
                <a:solidFill>
                  <a:schemeClr val="hlink"/>
                </a:solidFill>
                <a:hlinkClick r:id="rId4"/>
              </a:rPr>
              <a:t>https://3d-viewer.chiefarchitect.com/go?share=589701451542912</a:t>
            </a:r>
            <a:endParaRPr sz="2700">
              <a:solidFill>
                <a:srgbClr val="6666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860 3-3 312.5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59" name="Google Shape;559;p63"/>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 design featuring lots of light in every room and a private Deck off of Master Bedroom</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Rear/Side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560" name="Google Shape;560;p63"/>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61" name="Google Shape;561;p6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62" name="Google Shape;562;p63"/>
          <p:cNvPicPr preferRelativeResize="0"/>
          <p:nvPr/>
        </p:nvPicPr>
        <p:blipFill>
          <a:blip r:embed="rId3">
            <a:alphaModFix/>
          </a:blip>
          <a:stretch>
            <a:fillRect/>
          </a:stretch>
        </p:blipFill>
        <p:spPr>
          <a:xfrm>
            <a:off x="488800" y="2344875"/>
            <a:ext cx="6719449" cy="671944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64"/>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860 3-3 312.5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68" name="Google Shape;568;p64"/>
          <p:cNvSpPr txBox="1"/>
          <p:nvPr/>
        </p:nvSpPr>
        <p:spPr>
          <a:xfrm>
            <a:off x="252450" y="834075"/>
            <a:ext cx="72426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860 Sq. Ft. 3BR, 3BA w/ 2 Story GR - 24’ 2” wide x 28”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1st Floor - 2 Story Great Room &amp; Outside Storage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569" name="Google Shape;569;p64"/>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70" name="Google Shape;570;p6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571" name="Google Shape;571;p64"/>
          <p:cNvPicPr preferRelativeResize="0"/>
          <p:nvPr/>
        </p:nvPicPr>
        <p:blipFill>
          <a:blip r:embed="rId3">
            <a:alphaModFix/>
          </a:blip>
          <a:stretch>
            <a:fillRect/>
          </a:stretch>
        </p:blipFill>
        <p:spPr>
          <a:xfrm>
            <a:off x="319500" y="1879588"/>
            <a:ext cx="7058025" cy="70580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5"/>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860 3-3 312.5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77" name="Google Shape;577;p65"/>
          <p:cNvSpPr txBox="1"/>
          <p:nvPr/>
        </p:nvSpPr>
        <p:spPr>
          <a:xfrm>
            <a:off x="252450" y="834075"/>
            <a:ext cx="68892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on Main: 24’, 26’ &amp; 28’ </a:t>
            </a:r>
            <a:endParaRPr sz="1800">
              <a:latin typeface="Orbitron"/>
              <a:ea typeface="Orbitron"/>
              <a:cs typeface="Orbitron"/>
              <a:sym typeface="Orbitron"/>
            </a:endParaRPr>
          </a:p>
          <a:p>
            <a:pPr indent="0" lvl="0" marL="0" rtl="0" algn="l">
              <a:spcBef>
                <a:spcPts val="0"/>
              </a:spcBef>
              <a:spcAft>
                <a:spcPts val="0"/>
              </a:spcAft>
              <a:buNone/>
            </a:pPr>
            <a:r>
              <a:rPr lang="en" sz="1800">
                <a:solidFill>
                  <a:schemeClr val="dk1"/>
                </a:solidFill>
                <a:latin typeface="Orbitron"/>
                <a:ea typeface="Orbitron"/>
                <a:cs typeface="Orbitron"/>
                <a:sym typeface="Orbitron"/>
              </a:rPr>
              <a:t>Modules on Upper:  24’ 2, 10’ 8”” &amp; 21’ 2”</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2nd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578" name="Google Shape;578;p6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79" name="Google Shape;579;p6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580" name="Google Shape;580;p65"/>
          <p:cNvGrpSpPr/>
          <p:nvPr/>
        </p:nvGrpSpPr>
        <p:grpSpPr>
          <a:xfrm>
            <a:off x="5540675" y="1492825"/>
            <a:ext cx="1752300" cy="498600"/>
            <a:chOff x="5540675" y="1492825"/>
            <a:chExt cx="1752300" cy="498600"/>
          </a:xfrm>
        </p:grpSpPr>
        <p:sp>
          <p:nvSpPr>
            <p:cNvPr id="581" name="Google Shape;581;p65"/>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65"/>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3"/>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pic>
        <p:nvPicPr>
          <p:cNvPr id="583" name="Google Shape;583;p65"/>
          <p:cNvPicPr preferRelativeResize="0"/>
          <p:nvPr/>
        </p:nvPicPr>
        <p:blipFill rotWithShape="1">
          <a:blip r:embed="rId4">
            <a:alphaModFix/>
          </a:blip>
          <a:srcRect b="-2616" l="0" r="0" t="0"/>
          <a:stretch/>
        </p:blipFill>
        <p:spPr>
          <a:xfrm>
            <a:off x="285575" y="1991425"/>
            <a:ext cx="6822950" cy="70008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66"/>
          <p:cNvPicPr preferRelativeResize="0"/>
          <p:nvPr/>
        </p:nvPicPr>
        <p:blipFill>
          <a:blip r:embed="rId3">
            <a:alphaModFix/>
          </a:blip>
          <a:stretch>
            <a:fillRect/>
          </a:stretch>
        </p:blipFill>
        <p:spPr>
          <a:xfrm>
            <a:off x="342900" y="1767563"/>
            <a:ext cx="7086600" cy="7058025"/>
          </a:xfrm>
          <a:prstGeom prst="rect">
            <a:avLst/>
          </a:prstGeom>
          <a:noFill/>
          <a:ln>
            <a:noFill/>
          </a:ln>
        </p:spPr>
      </p:pic>
      <p:sp>
        <p:nvSpPr>
          <p:cNvPr id="589" name="Google Shape;589;p66"/>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884 3-3 412.5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90" name="Google Shape;590;p66"/>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884</a:t>
            </a:r>
            <a:r>
              <a:rPr lang="en" sz="1800">
                <a:latin typeface="Orbitron"/>
                <a:ea typeface="Orbitron"/>
                <a:cs typeface="Orbitron"/>
                <a:sym typeface="Orbitron"/>
              </a:rPr>
              <a:t>  Sq. Ft. 4 BR, 2.5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Right 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591" name="Google Shape;591;p66"/>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592" name="Google Shape;592;p6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7"/>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884 3-3 412.5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598" name="Google Shape;598;p67"/>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884  Sq. Ft. 4 BR, 2.5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599" name="Google Shape;599;p67"/>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00" name="Google Shape;600;p67"/>
          <p:cNvPicPr preferRelativeResize="0"/>
          <p:nvPr/>
        </p:nvPicPr>
        <p:blipFill>
          <a:blip r:embed="rId3">
            <a:alphaModFix/>
          </a:blip>
          <a:stretch>
            <a:fillRect/>
          </a:stretch>
        </p:blipFill>
        <p:spPr>
          <a:xfrm>
            <a:off x="475200" y="2344875"/>
            <a:ext cx="6746653" cy="6719449"/>
          </a:xfrm>
          <a:prstGeom prst="rect">
            <a:avLst/>
          </a:prstGeom>
          <a:noFill/>
          <a:ln>
            <a:noFill/>
          </a:ln>
        </p:spPr>
      </p:pic>
      <p:sp>
        <p:nvSpPr>
          <p:cNvPr id="601" name="Google Shape;601;p6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8"/>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884 3-3 412.5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07" name="Google Shape;607;p68"/>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Master with private Bath on Main. Living Room with fireplace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Main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08" name="Google Shape;608;p68"/>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09" name="Google Shape;609;p68"/>
          <p:cNvPicPr preferRelativeResize="0"/>
          <p:nvPr/>
        </p:nvPicPr>
        <p:blipFill>
          <a:blip r:embed="rId3">
            <a:alphaModFix/>
          </a:blip>
          <a:stretch>
            <a:fillRect/>
          </a:stretch>
        </p:blipFill>
        <p:spPr>
          <a:xfrm>
            <a:off x="512875" y="2192475"/>
            <a:ext cx="6746653" cy="6719449"/>
          </a:xfrm>
          <a:prstGeom prst="rect">
            <a:avLst/>
          </a:prstGeom>
          <a:noFill/>
          <a:ln>
            <a:noFill/>
          </a:ln>
        </p:spPr>
      </p:pic>
      <p:sp>
        <p:nvSpPr>
          <p:cNvPr id="610" name="Google Shape;610;p6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69"/>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884 3-3 412.5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16" name="Google Shape;616;p69"/>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The 3 Bedroom Upper level includes a Loft Area and Walk-in Attic Storage Space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Upper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17" name="Google Shape;617;p69"/>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18" name="Google Shape;618;p69"/>
          <p:cNvPicPr preferRelativeResize="0"/>
          <p:nvPr/>
        </p:nvPicPr>
        <p:blipFill>
          <a:blip r:embed="rId3">
            <a:alphaModFix/>
          </a:blip>
          <a:stretch>
            <a:fillRect/>
          </a:stretch>
        </p:blipFill>
        <p:spPr>
          <a:xfrm>
            <a:off x="475200" y="2344875"/>
            <a:ext cx="6746653" cy="6719449"/>
          </a:xfrm>
          <a:prstGeom prst="rect">
            <a:avLst/>
          </a:prstGeom>
          <a:noFill/>
          <a:ln>
            <a:noFill/>
          </a:ln>
        </p:spPr>
      </p:pic>
      <p:sp>
        <p:nvSpPr>
          <p:cNvPr id="619" name="Google Shape;619;p6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620" name="Google Shape;620;p69"/>
          <p:cNvGrpSpPr/>
          <p:nvPr/>
        </p:nvGrpSpPr>
        <p:grpSpPr>
          <a:xfrm>
            <a:off x="5540675" y="1492825"/>
            <a:ext cx="1752300" cy="498600"/>
            <a:chOff x="5540675" y="1492825"/>
            <a:chExt cx="1752300" cy="498600"/>
          </a:xfrm>
        </p:grpSpPr>
        <p:sp>
          <p:nvSpPr>
            <p:cNvPr id="621" name="Google Shape;621;p69"/>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2" name="Google Shape;622;p69"/>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0"/>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896 3-3 312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28" name="Google Shape;628;p70"/>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896 Sq. Ft. 3 BR, Loft, 2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29" name="Google Shape;629;p70"/>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30" name="Google Shape;630;p70"/>
          <p:cNvPicPr preferRelativeResize="0"/>
          <p:nvPr/>
        </p:nvPicPr>
        <p:blipFill rotWithShape="1">
          <a:blip r:embed="rId3">
            <a:alphaModFix/>
          </a:blip>
          <a:srcRect b="327" l="0" r="0" t="337"/>
          <a:stretch/>
        </p:blipFill>
        <p:spPr>
          <a:xfrm>
            <a:off x="381000" y="2344875"/>
            <a:ext cx="6791995" cy="6719449"/>
          </a:xfrm>
          <a:prstGeom prst="rect">
            <a:avLst/>
          </a:prstGeom>
          <a:noFill/>
          <a:ln>
            <a:noFill/>
          </a:ln>
        </p:spPr>
      </p:pic>
      <p:sp>
        <p:nvSpPr>
          <p:cNvPr id="631" name="Google Shape;631;p7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71"/>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896 3-3 312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37" name="Google Shape;637;p71"/>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8</a:t>
            </a:r>
            <a:r>
              <a:rPr lang="en" sz="1800">
                <a:latin typeface="Orbitron"/>
                <a:ea typeface="Orbitron"/>
                <a:cs typeface="Orbitron"/>
                <a:sym typeface="Orbitron"/>
              </a:rPr>
              <a:t>96 Sq. Ft. 3 BR, Loft, 2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38" name="Google Shape;638;p71"/>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39" name="Google Shape;639;p71"/>
          <p:cNvPicPr preferRelativeResize="0"/>
          <p:nvPr/>
        </p:nvPicPr>
        <p:blipFill rotWithShape="1">
          <a:blip r:embed="rId3">
            <a:alphaModFix/>
          </a:blip>
          <a:srcRect b="327" l="0" r="0" t="337"/>
          <a:stretch/>
        </p:blipFill>
        <p:spPr>
          <a:xfrm>
            <a:off x="381000" y="2344875"/>
            <a:ext cx="6791995" cy="6719449"/>
          </a:xfrm>
          <a:prstGeom prst="rect">
            <a:avLst/>
          </a:prstGeom>
          <a:noFill/>
          <a:ln>
            <a:noFill/>
          </a:ln>
        </p:spPr>
      </p:pic>
      <p:sp>
        <p:nvSpPr>
          <p:cNvPr id="640" name="Google Shape;640;p7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396750" y="1223425"/>
            <a:ext cx="6858000" cy="7906294"/>
          </a:xfrm>
          <a:prstGeom prst="rect">
            <a:avLst/>
          </a:prstGeom>
          <a:noFill/>
          <a:ln>
            <a:noFill/>
          </a:ln>
        </p:spPr>
      </p:pic>
      <p:sp>
        <p:nvSpPr>
          <p:cNvPr id="97" name="Google Shape;97;p18"/>
          <p:cNvSpPr txBox="1"/>
          <p:nvPr>
            <p:ph idx="4294967295" type="subTitle"/>
          </p:nvPr>
        </p:nvSpPr>
        <p:spPr>
          <a:xfrm>
            <a:off x="396750" y="210100"/>
            <a:ext cx="6978900" cy="12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‘Stitch’ the joints, tape the seams, add a door lock, and the local build out &amp; inspection process begins. </a:t>
            </a:r>
            <a:endParaRPr sz="2400">
              <a:solidFill>
                <a:srgbClr val="666666"/>
              </a:solidFill>
            </a:endParaRPr>
          </a:p>
          <a:p>
            <a:pPr indent="0" lvl="0" marL="0" rtl="0" algn="ctr">
              <a:spcBef>
                <a:spcPts val="0"/>
              </a:spcBef>
              <a:spcAft>
                <a:spcPts val="1200"/>
              </a:spcAft>
              <a:buNone/>
            </a:pPr>
            <a:r>
              <a:rPr b="1" lang="en" sz="1000">
                <a:solidFill>
                  <a:srgbClr val="666666"/>
                </a:solidFill>
              </a:rPr>
              <a:t> </a:t>
            </a:r>
            <a:endParaRPr b="1" sz="1000">
              <a:solidFill>
                <a:srgbClr val="666666"/>
              </a:solidFill>
            </a:endParaRPr>
          </a:p>
        </p:txBody>
      </p:sp>
      <p:sp>
        <p:nvSpPr>
          <p:cNvPr id="98" name="Google Shape;98;p18"/>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sp>
        <p:nvSpPr>
          <p:cNvPr id="99" name="Google Shape;99;p1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7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896 3-3 312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46" name="Google Shape;646;p72"/>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rbitron"/>
                <a:ea typeface="Orbitron"/>
                <a:cs typeface="Orbitron"/>
                <a:sym typeface="Orbitron"/>
              </a:rPr>
              <a:t>This model features a spacious vaulted Living Area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47" name="Google Shape;647;p72"/>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48" name="Google Shape;648;p72"/>
          <p:cNvPicPr preferRelativeResize="0"/>
          <p:nvPr/>
        </p:nvPicPr>
        <p:blipFill rotWithShape="1">
          <a:blip r:embed="rId3">
            <a:alphaModFix/>
          </a:blip>
          <a:srcRect b="327" l="0" r="0" t="337"/>
          <a:stretch/>
        </p:blipFill>
        <p:spPr>
          <a:xfrm>
            <a:off x="152400" y="1791900"/>
            <a:ext cx="7505001" cy="7424826"/>
          </a:xfrm>
          <a:prstGeom prst="rect">
            <a:avLst/>
          </a:prstGeom>
          <a:noFill/>
          <a:ln>
            <a:noFill/>
          </a:ln>
        </p:spPr>
      </p:pic>
      <p:sp>
        <p:nvSpPr>
          <p:cNvPr id="649" name="Google Shape;649;p7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896 3-3 312</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55" name="Google Shape;655;p73"/>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Orbitron"/>
                <a:ea typeface="Orbitron"/>
                <a:cs typeface="Orbitron"/>
                <a:sym typeface="Orbitron"/>
              </a:rPr>
              <a:t>A  2nd Floor Loft has lots of space. For a variety of uses.</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56" name="Google Shape;656;p73"/>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57" name="Google Shape;657;p73"/>
          <p:cNvPicPr preferRelativeResize="0"/>
          <p:nvPr/>
        </p:nvPicPr>
        <p:blipFill rotWithShape="1">
          <a:blip r:embed="rId3">
            <a:alphaModFix/>
          </a:blip>
          <a:srcRect b="327" l="0" r="0" t="337"/>
          <a:stretch/>
        </p:blipFill>
        <p:spPr>
          <a:xfrm>
            <a:off x="152400" y="1791900"/>
            <a:ext cx="7505001" cy="7424826"/>
          </a:xfrm>
          <a:prstGeom prst="rect">
            <a:avLst/>
          </a:prstGeom>
          <a:noFill/>
          <a:ln>
            <a:noFill/>
          </a:ln>
        </p:spPr>
      </p:pic>
      <p:sp>
        <p:nvSpPr>
          <p:cNvPr id="658" name="Google Shape;658;p7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659" name="Google Shape;659;p73"/>
          <p:cNvGrpSpPr/>
          <p:nvPr/>
        </p:nvGrpSpPr>
        <p:grpSpPr>
          <a:xfrm>
            <a:off x="5540675" y="1492825"/>
            <a:ext cx="1752300" cy="498600"/>
            <a:chOff x="5540675" y="1492825"/>
            <a:chExt cx="1752300" cy="498600"/>
          </a:xfrm>
        </p:grpSpPr>
        <p:sp>
          <p:nvSpPr>
            <p:cNvPr id="660" name="Google Shape;660;p73"/>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1" name="Google Shape;661;p73"/>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4"/>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901 4-4 302.5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67" name="Google Shape;667;p74"/>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901</a:t>
            </a:r>
            <a:r>
              <a:rPr lang="en" sz="1800">
                <a:latin typeface="Orbitron"/>
                <a:ea typeface="Orbitron"/>
                <a:cs typeface="Orbitron"/>
                <a:sym typeface="Orbitron"/>
              </a:rPr>
              <a:t>  Sq. Ft. 3 BR, 2.5 BA, + Storage  &amp; a vaulted Living Area with windows to capture any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Right 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68" name="Google Shape;668;p74"/>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69" name="Google Shape;669;p74"/>
          <p:cNvPicPr preferRelativeResize="0"/>
          <p:nvPr/>
        </p:nvPicPr>
        <p:blipFill>
          <a:blip r:embed="rId3">
            <a:alphaModFix/>
          </a:blip>
          <a:stretch>
            <a:fillRect/>
          </a:stretch>
        </p:blipFill>
        <p:spPr>
          <a:xfrm>
            <a:off x="512875" y="2344875"/>
            <a:ext cx="6746653" cy="6719449"/>
          </a:xfrm>
          <a:prstGeom prst="rect">
            <a:avLst/>
          </a:prstGeom>
          <a:noFill/>
          <a:ln>
            <a:noFill/>
          </a:ln>
        </p:spPr>
      </p:pic>
      <p:sp>
        <p:nvSpPr>
          <p:cNvPr id="670" name="Google Shape;670;p7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5"/>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901 4-4 302.5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76" name="Google Shape;676;p75"/>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Access to Outdoor Storage &amp; Living Area on left side.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Left 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77" name="Google Shape;677;p7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78" name="Google Shape;678;p75"/>
          <p:cNvPicPr preferRelativeResize="0"/>
          <p:nvPr/>
        </p:nvPicPr>
        <p:blipFill rotWithShape="1">
          <a:blip r:embed="rId3">
            <a:alphaModFix/>
          </a:blip>
          <a:srcRect b="0" l="0" r="0" t="0"/>
          <a:stretch/>
        </p:blipFill>
        <p:spPr>
          <a:xfrm>
            <a:off x="512875" y="2344875"/>
            <a:ext cx="6746653" cy="6719449"/>
          </a:xfrm>
          <a:prstGeom prst="rect">
            <a:avLst/>
          </a:prstGeom>
          <a:noFill/>
          <a:ln>
            <a:noFill/>
          </a:ln>
        </p:spPr>
      </p:pic>
      <p:sp>
        <p:nvSpPr>
          <p:cNvPr id="679" name="Google Shape;679;p7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76"/>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901 4-4 302.5 + Storage</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685" name="Google Shape;685;p76"/>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Master with private Bath on Main. Living Room with wood burning stove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First Floor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86" name="Google Shape;686;p76"/>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87" name="Google Shape;687;p76"/>
          <p:cNvPicPr preferRelativeResize="0"/>
          <p:nvPr/>
        </p:nvPicPr>
        <p:blipFill>
          <a:blip r:embed="rId3">
            <a:alphaModFix/>
          </a:blip>
          <a:stretch>
            <a:fillRect/>
          </a:stretch>
        </p:blipFill>
        <p:spPr>
          <a:xfrm>
            <a:off x="475200" y="2192475"/>
            <a:ext cx="6746653" cy="6719449"/>
          </a:xfrm>
          <a:prstGeom prst="rect">
            <a:avLst/>
          </a:prstGeom>
          <a:noFill/>
          <a:ln>
            <a:noFill/>
          </a:ln>
        </p:spPr>
      </p:pic>
      <p:sp>
        <p:nvSpPr>
          <p:cNvPr id="688" name="Google Shape;688;p7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77"/>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901 4-4 302.5</a:t>
            </a:r>
            <a:r>
              <a:rPr lang="en">
                <a:latin typeface="Orbitron Medium"/>
                <a:ea typeface="Orbitron Medium"/>
                <a:cs typeface="Orbitron Medium"/>
                <a:sym typeface="Orbitron Medium"/>
              </a:rPr>
              <a:t> + Storage</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694" name="Google Shape;694;p77"/>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on Main: 16’, 16’, 18’ 6”, &amp; 28’ Upper Level modules: 16’, 19’6, 9’,&amp; 30’</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Second Floor</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695" name="Google Shape;695;p77"/>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696" name="Google Shape;696;p77"/>
          <p:cNvPicPr preferRelativeResize="0"/>
          <p:nvPr/>
        </p:nvPicPr>
        <p:blipFill>
          <a:blip r:embed="rId3">
            <a:alphaModFix/>
          </a:blip>
          <a:stretch>
            <a:fillRect/>
          </a:stretch>
        </p:blipFill>
        <p:spPr>
          <a:xfrm>
            <a:off x="475200" y="2192475"/>
            <a:ext cx="6746653" cy="6719449"/>
          </a:xfrm>
          <a:prstGeom prst="rect">
            <a:avLst/>
          </a:prstGeom>
          <a:noFill/>
          <a:ln>
            <a:noFill/>
          </a:ln>
        </p:spPr>
      </p:pic>
      <p:sp>
        <p:nvSpPr>
          <p:cNvPr id="697" name="Google Shape;697;p7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698" name="Google Shape;698;p77"/>
          <p:cNvGrpSpPr/>
          <p:nvPr/>
        </p:nvGrpSpPr>
        <p:grpSpPr>
          <a:xfrm>
            <a:off x="5540675" y="1492825"/>
            <a:ext cx="1752300" cy="498600"/>
            <a:chOff x="5540675" y="1492825"/>
            <a:chExt cx="1752300" cy="498600"/>
          </a:xfrm>
        </p:grpSpPr>
        <p:sp>
          <p:nvSpPr>
            <p:cNvPr id="699" name="Google Shape;699;p77"/>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0" name="Google Shape;700;p77"/>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78"/>
          <p:cNvPicPr preferRelativeResize="0"/>
          <p:nvPr/>
        </p:nvPicPr>
        <p:blipFill rotWithShape="1">
          <a:blip r:embed="rId3">
            <a:alphaModFix/>
          </a:blip>
          <a:srcRect b="59" l="0" r="0" t="69"/>
          <a:stretch/>
        </p:blipFill>
        <p:spPr>
          <a:xfrm>
            <a:off x="342900" y="1767563"/>
            <a:ext cx="7086600" cy="7058025"/>
          </a:xfrm>
          <a:prstGeom prst="rect">
            <a:avLst/>
          </a:prstGeom>
          <a:noFill/>
          <a:ln>
            <a:noFill/>
          </a:ln>
        </p:spPr>
      </p:pic>
      <p:sp>
        <p:nvSpPr>
          <p:cNvPr id="706" name="Google Shape;706;p78"/>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927 3-3 413.5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07" name="Google Shape;707;p78"/>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927</a:t>
            </a:r>
            <a:r>
              <a:rPr lang="en" sz="1800">
                <a:latin typeface="Orbitron"/>
                <a:ea typeface="Orbitron"/>
                <a:cs typeface="Orbitron"/>
                <a:sym typeface="Orbitron"/>
              </a:rPr>
              <a:t>  Sq. Ft. 4 BR, 3.5 BA, w/ small Loft Area</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Right 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08" name="Google Shape;708;p78"/>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09" name="Google Shape;709;p7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9"/>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927 3-3 413.5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15" name="Google Shape;715;p79"/>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An “In-Suite” Bath added to an upstairs Bedroom add a3 Sq. Ft, of functionality to the MM 884 plan</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Rear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16" name="Google Shape;716;p79"/>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717" name="Google Shape;717;p79"/>
          <p:cNvPicPr preferRelativeResize="0"/>
          <p:nvPr/>
        </p:nvPicPr>
        <p:blipFill rotWithShape="1">
          <a:blip r:embed="rId3">
            <a:alphaModFix/>
          </a:blip>
          <a:srcRect b="59" l="0" r="0" t="69"/>
          <a:stretch/>
        </p:blipFill>
        <p:spPr>
          <a:xfrm>
            <a:off x="475200" y="2344875"/>
            <a:ext cx="6746654" cy="6719449"/>
          </a:xfrm>
          <a:prstGeom prst="rect">
            <a:avLst/>
          </a:prstGeom>
          <a:noFill/>
          <a:ln>
            <a:noFill/>
          </a:ln>
        </p:spPr>
      </p:pic>
      <p:sp>
        <p:nvSpPr>
          <p:cNvPr id="718" name="Google Shape;718;p7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0"/>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927 3-3 413.5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24" name="Google Shape;724;p80"/>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Master with private Bath on Main. Living Room with fireplace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Main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25" name="Google Shape;725;p80"/>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726" name="Google Shape;726;p80"/>
          <p:cNvPicPr preferRelativeResize="0"/>
          <p:nvPr/>
        </p:nvPicPr>
        <p:blipFill>
          <a:blip r:embed="rId3">
            <a:alphaModFix/>
          </a:blip>
          <a:stretch>
            <a:fillRect/>
          </a:stretch>
        </p:blipFill>
        <p:spPr>
          <a:xfrm>
            <a:off x="512875" y="2192475"/>
            <a:ext cx="6746653" cy="6719449"/>
          </a:xfrm>
          <a:prstGeom prst="rect">
            <a:avLst/>
          </a:prstGeom>
          <a:noFill/>
          <a:ln>
            <a:noFill/>
          </a:ln>
        </p:spPr>
      </p:pic>
      <p:sp>
        <p:nvSpPr>
          <p:cNvPr id="727" name="Google Shape;727;p8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1"/>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927 3-3 413.5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33" name="Google Shape;733;p81"/>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 Bath added to t</a:t>
            </a:r>
            <a:r>
              <a:rPr lang="en" sz="1800">
                <a:latin typeface="Orbitron"/>
                <a:ea typeface="Orbitron"/>
                <a:cs typeface="Orbitron"/>
                <a:sym typeface="Orbitron"/>
              </a:rPr>
              <a:t>he 3 Bedroom Upper level enhances the functionality of this living space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Upper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34" name="Google Shape;734;p81"/>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35" name="Google Shape;735;p8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736" name="Google Shape;736;p81"/>
          <p:cNvPicPr preferRelativeResize="0"/>
          <p:nvPr/>
        </p:nvPicPr>
        <p:blipFill>
          <a:blip r:embed="rId3">
            <a:alphaModFix/>
          </a:blip>
          <a:stretch>
            <a:fillRect/>
          </a:stretch>
        </p:blipFill>
        <p:spPr>
          <a:xfrm>
            <a:off x="479738" y="2344875"/>
            <a:ext cx="6737585" cy="6719449"/>
          </a:xfrm>
          <a:prstGeom prst="rect">
            <a:avLst/>
          </a:prstGeom>
          <a:noFill/>
          <a:ln>
            <a:noFill/>
          </a:ln>
        </p:spPr>
      </p:pic>
      <p:grpSp>
        <p:nvGrpSpPr>
          <p:cNvPr id="737" name="Google Shape;737;p81"/>
          <p:cNvGrpSpPr/>
          <p:nvPr/>
        </p:nvGrpSpPr>
        <p:grpSpPr>
          <a:xfrm>
            <a:off x="5540675" y="1492825"/>
            <a:ext cx="1752300" cy="498600"/>
            <a:chOff x="5540675" y="1492825"/>
            <a:chExt cx="1752300" cy="498600"/>
          </a:xfrm>
        </p:grpSpPr>
        <p:sp>
          <p:nvSpPr>
            <p:cNvPr id="738" name="Google Shape;738;p81"/>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81"/>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rotWithShape="1">
          <a:blip r:embed="rId3">
            <a:alphaModFix/>
          </a:blip>
          <a:srcRect b="2516" l="0" r="0" t="2525"/>
          <a:stretch/>
        </p:blipFill>
        <p:spPr>
          <a:xfrm>
            <a:off x="396750" y="432800"/>
            <a:ext cx="1828801" cy="1353313"/>
          </a:xfrm>
          <a:prstGeom prst="rect">
            <a:avLst/>
          </a:prstGeom>
          <a:noFill/>
          <a:ln>
            <a:noFill/>
          </a:ln>
        </p:spPr>
      </p:pic>
      <p:sp>
        <p:nvSpPr>
          <p:cNvPr id="105" name="Google Shape;105;p19"/>
          <p:cNvSpPr txBox="1"/>
          <p:nvPr/>
        </p:nvSpPr>
        <p:spPr>
          <a:xfrm>
            <a:off x="2093750" y="432800"/>
            <a:ext cx="5099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66666"/>
                </a:solidFill>
                <a:latin typeface="Orbitron"/>
                <a:ea typeface="Orbitron"/>
                <a:cs typeface="Orbitron"/>
                <a:sym typeface="Orbitron"/>
              </a:rPr>
              <a:t>The Micro</a:t>
            </a:r>
            <a:r>
              <a:rPr b="1" lang="en" sz="2400">
                <a:solidFill>
                  <a:srgbClr val="B7B7B7"/>
                </a:solidFill>
                <a:latin typeface="Orbitron"/>
                <a:ea typeface="Orbitron"/>
                <a:cs typeface="Orbitron"/>
                <a:sym typeface="Orbitron"/>
              </a:rPr>
              <a:t>Modz</a:t>
            </a:r>
            <a:r>
              <a:rPr b="1" lang="en" sz="2400">
                <a:solidFill>
                  <a:srgbClr val="666666"/>
                </a:solidFill>
                <a:latin typeface="Orbitron"/>
                <a:ea typeface="Orbitron"/>
                <a:cs typeface="Orbitron"/>
                <a:sym typeface="Orbitron"/>
              </a:rPr>
              <a:t> Plan Collection</a:t>
            </a:r>
            <a:r>
              <a:rPr b="1" lang="en" sz="2400">
                <a:solidFill>
                  <a:schemeClr val="dk2"/>
                </a:solidFill>
              </a:rPr>
              <a:t> </a:t>
            </a:r>
            <a:endParaRPr b="1" sz="2400">
              <a:solidFill>
                <a:schemeClr val="dk2"/>
              </a:solidFill>
            </a:endParaRPr>
          </a:p>
        </p:txBody>
      </p:sp>
      <p:sp>
        <p:nvSpPr>
          <p:cNvPr id="106" name="Google Shape;106;p19"/>
          <p:cNvSpPr txBox="1"/>
          <p:nvPr>
            <p:ph idx="4294967295" type="subTitle"/>
          </p:nvPr>
        </p:nvSpPr>
        <p:spPr>
          <a:xfrm>
            <a:off x="396750" y="2061350"/>
            <a:ext cx="6978900" cy="703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Each model is identified by square feet, modules over modules, # of bedrooms, # of bonus spaces, # of bathrooms, and optional/addition features..</a:t>
            </a:r>
            <a:endParaRPr sz="24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 sz="2400">
                <a:solidFill>
                  <a:srgbClr val="666666"/>
                </a:solidFill>
              </a:rPr>
              <a:t>For example: The</a:t>
            </a:r>
            <a:r>
              <a:rPr b="1" lang="en" sz="2400">
                <a:solidFill>
                  <a:srgbClr val="666666"/>
                </a:solidFill>
              </a:rPr>
              <a:t> </a:t>
            </a:r>
            <a:r>
              <a:rPr b="1" lang="en" sz="2400" u="sng">
                <a:solidFill>
                  <a:schemeClr val="hlink"/>
                </a:solidFill>
                <a:hlinkClick action="ppaction://hlinksldjump" r:id="rId4"/>
              </a:rPr>
              <a:t>MM 860 3-3 312.5 +S</a:t>
            </a:r>
            <a:r>
              <a:rPr b="1" lang="en" sz="2400" u="sng">
                <a:solidFill>
                  <a:schemeClr val="hlink"/>
                </a:solidFill>
                <a:hlinkClick action="ppaction://hlinksldjump" r:id="rId5"/>
              </a:rPr>
              <a:t>torage</a:t>
            </a:r>
            <a:r>
              <a:rPr lang="en" sz="2400">
                <a:solidFill>
                  <a:srgbClr val="666666"/>
                </a:solidFill>
              </a:rPr>
              <a:t> model is an 860 sq.ft. home with 3 boxes stacked on top of 3.  It is laid out with 3 bedrooms, a Loft, 2.5 baths and includes a Storage Area </a:t>
            </a:r>
            <a:r>
              <a:rPr lang="en" sz="2400">
                <a:solidFill>
                  <a:srgbClr val="666666"/>
                </a:solidFill>
              </a:rPr>
              <a:t>accessible</a:t>
            </a:r>
            <a:r>
              <a:rPr lang="en" sz="2400">
                <a:solidFill>
                  <a:srgbClr val="666666"/>
                </a:solidFill>
              </a:rPr>
              <a:t> from outside.</a:t>
            </a:r>
            <a:endParaRPr sz="24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 sz="2400">
                <a:solidFill>
                  <a:srgbClr val="666666"/>
                </a:solidFill>
              </a:rPr>
              <a:t>One of the modules for this model, like others, with 2 story vaulted Living Areas, does not include a floor and is designed to have ‘cut-away’ bracing and be turned on its side for transport.</a:t>
            </a:r>
            <a:endParaRPr sz="24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 sz="2400">
                <a:solidFill>
                  <a:srgbClr val="666666"/>
                </a:solidFill>
              </a:rPr>
              <a:t>The insulated, encapsulated &amp; conditioned crawl space is accessible for storage from under the interior stairs on this and most models.</a:t>
            </a:r>
            <a:endParaRPr sz="1000">
              <a:solidFill>
                <a:srgbClr val="666666"/>
              </a:solidFill>
            </a:endParaRPr>
          </a:p>
          <a:p>
            <a:pPr indent="0" lvl="0" marL="0" rtl="0" algn="l">
              <a:spcBef>
                <a:spcPts val="0"/>
              </a:spcBef>
              <a:spcAft>
                <a:spcPts val="0"/>
              </a:spcAft>
              <a:buNone/>
            </a:pPr>
            <a:r>
              <a:t/>
            </a:r>
            <a:endParaRPr sz="24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2400">
              <a:solidFill>
                <a:srgbClr val="666666"/>
              </a:solidFill>
            </a:endParaRPr>
          </a:p>
          <a:p>
            <a:pPr indent="0" lvl="0" marL="0" rtl="0" algn="l">
              <a:spcBef>
                <a:spcPts val="0"/>
              </a:spcBef>
              <a:spcAft>
                <a:spcPts val="0"/>
              </a:spcAft>
              <a:buNone/>
            </a:pPr>
            <a:r>
              <a:t/>
            </a:r>
            <a:endParaRPr sz="2400">
              <a:solidFill>
                <a:srgbClr val="666666"/>
              </a:solidFill>
            </a:endParaRPr>
          </a:p>
          <a:p>
            <a:pPr indent="0" lvl="0" marL="0" rtl="0" algn="l">
              <a:spcBef>
                <a:spcPts val="0"/>
              </a:spcBef>
              <a:spcAft>
                <a:spcPts val="0"/>
              </a:spcAft>
              <a:buNone/>
            </a:pPr>
            <a:r>
              <a:t/>
            </a:r>
            <a:endParaRPr sz="2400">
              <a:solidFill>
                <a:srgbClr val="666666"/>
              </a:solidFill>
            </a:endParaRPr>
          </a:p>
          <a:p>
            <a:pPr indent="0" lvl="0" marL="0" rtl="0" algn="ctr">
              <a:spcBef>
                <a:spcPts val="0"/>
              </a:spcBef>
              <a:spcAft>
                <a:spcPts val="1200"/>
              </a:spcAft>
              <a:buNone/>
            </a:pPr>
            <a:r>
              <a:rPr b="1" lang="en" sz="1000">
                <a:solidFill>
                  <a:srgbClr val="666666"/>
                </a:solidFill>
              </a:rPr>
              <a:t> </a:t>
            </a:r>
            <a:endParaRPr b="1" sz="1000">
              <a:solidFill>
                <a:srgbClr val="666666"/>
              </a:solidFill>
            </a:endParaRPr>
          </a:p>
        </p:txBody>
      </p:sp>
      <p:sp>
        <p:nvSpPr>
          <p:cNvPr id="107" name="Google Shape;107;p19"/>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sp>
        <p:nvSpPr>
          <p:cNvPr id="108" name="Google Shape;108;p1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950 2-3-2 303.5, 3 Floors</a:t>
            </a:r>
            <a:endParaRPr sz="1800">
              <a:latin typeface="Orbitron Medium"/>
              <a:ea typeface="Orbitron Medium"/>
              <a:cs typeface="Orbitron Medium"/>
              <a:sym typeface="Orbitron Medium"/>
            </a:endParaRPr>
          </a:p>
          <a:p>
            <a:pPr indent="0" lvl="0" marL="0" rtl="0" algn="l">
              <a:spcBef>
                <a:spcPts val="0"/>
              </a:spcBef>
              <a:spcAft>
                <a:spcPts val="0"/>
              </a:spcAft>
              <a:buNone/>
            </a:pPr>
            <a:r>
              <a:rPr lang="en">
                <a:latin typeface="Orbitron Medium"/>
                <a:ea typeface="Orbitron Medium"/>
                <a:cs typeface="Orbitron Medium"/>
                <a:sym typeface="Orbitron Medium"/>
              </a:rPr>
              <a:t> </a:t>
            </a:r>
            <a:endParaRPr>
              <a:latin typeface="Orbitron Medium"/>
              <a:ea typeface="Orbitron Medium"/>
              <a:cs typeface="Orbitron Medium"/>
              <a:sym typeface="Orbitron Medium"/>
            </a:endParaRPr>
          </a:p>
        </p:txBody>
      </p:sp>
      <p:sp>
        <p:nvSpPr>
          <p:cNvPr id="745" name="Google Shape;745;p82"/>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950</a:t>
            </a:r>
            <a:r>
              <a:rPr lang="en" sz="1800">
                <a:latin typeface="Orbitron"/>
                <a:ea typeface="Orbitron"/>
                <a:cs typeface="Orbitron"/>
                <a:sym typeface="Orbitron"/>
              </a:rPr>
              <a:t> Sq. Ft. 3 BR, 3.5 BA, w/Master on 3rd Floor</a:t>
            </a:r>
            <a:endParaRPr sz="1800">
              <a:latin typeface="Orbitron"/>
              <a:ea typeface="Orbitron"/>
              <a:cs typeface="Orbitron"/>
              <a:sym typeface="Orbitron"/>
            </a:endParaRPr>
          </a:p>
        </p:txBody>
      </p:sp>
      <p:pic>
        <p:nvPicPr>
          <p:cNvPr id="746" name="Google Shape;746;p82"/>
          <p:cNvPicPr preferRelativeResize="0"/>
          <p:nvPr/>
        </p:nvPicPr>
        <p:blipFill>
          <a:blip r:embed="rId3">
            <a:alphaModFix/>
          </a:blip>
          <a:stretch>
            <a:fillRect/>
          </a:stretch>
        </p:blipFill>
        <p:spPr>
          <a:xfrm>
            <a:off x="534025" y="1394775"/>
            <a:ext cx="6691750" cy="7640349"/>
          </a:xfrm>
          <a:prstGeom prst="rect">
            <a:avLst/>
          </a:prstGeom>
          <a:noFill/>
          <a:ln>
            <a:noFill/>
          </a:ln>
        </p:spPr>
      </p:pic>
      <p:sp>
        <p:nvSpPr>
          <p:cNvPr id="747" name="Google Shape;747;p82"/>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48" name="Google Shape;748;p8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83"/>
          <p:cNvPicPr preferRelativeResize="0"/>
          <p:nvPr/>
        </p:nvPicPr>
        <p:blipFill rotWithShape="1">
          <a:blip r:embed="rId3">
            <a:alphaModFix/>
          </a:blip>
          <a:srcRect b="0" l="11549" r="11557" t="0"/>
          <a:stretch/>
        </p:blipFill>
        <p:spPr>
          <a:xfrm>
            <a:off x="252450" y="834079"/>
            <a:ext cx="7254899" cy="9247571"/>
          </a:xfrm>
          <a:prstGeom prst="rect">
            <a:avLst/>
          </a:prstGeom>
          <a:noFill/>
          <a:ln>
            <a:noFill/>
          </a:ln>
        </p:spPr>
      </p:pic>
      <p:sp>
        <p:nvSpPr>
          <p:cNvPr id="754" name="Google Shape;754;p8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950 2-3-2 303.5</a:t>
            </a:r>
            <a:r>
              <a:rPr lang="en">
                <a:latin typeface="Orbitron Medium"/>
                <a:ea typeface="Orbitron Medium"/>
                <a:cs typeface="Orbitron Medium"/>
                <a:sym typeface="Orbitron Medium"/>
              </a:rPr>
              <a:t>, 3 Floors</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55" name="Google Shape;755;p83"/>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950</a:t>
            </a:r>
            <a:r>
              <a:rPr lang="en" sz="1800">
                <a:latin typeface="Orbitron"/>
                <a:ea typeface="Orbitron"/>
                <a:cs typeface="Orbitron"/>
                <a:sym typeface="Orbitron"/>
              </a:rPr>
              <a:t> Sq. Ft.  </a:t>
            </a:r>
            <a:r>
              <a:rPr lang="en" sz="1800">
                <a:solidFill>
                  <a:schemeClr val="dk1"/>
                </a:solidFill>
                <a:latin typeface="Orbitron"/>
                <a:ea typeface="Orbitron"/>
                <a:cs typeface="Orbitron"/>
                <a:sym typeface="Orbitron"/>
              </a:rPr>
              <a:t>3 BR, 3.5 BA </a:t>
            </a:r>
            <a:r>
              <a:rPr lang="en" sz="1800">
                <a:latin typeface="Orbitron"/>
                <a:ea typeface="Orbitron"/>
                <a:cs typeface="Orbitron"/>
                <a:sym typeface="Orbitron"/>
              </a:rPr>
              <a:t>-16’  1” x 24’ 2” Footprint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756" name="Google Shape;756;p83"/>
          <p:cNvSpPr txBox="1"/>
          <p:nvPr/>
        </p:nvSpPr>
        <p:spPr>
          <a:xfrm>
            <a:off x="3886200" y="8939850"/>
            <a:ext cx="34068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57" name="Google Shape;757;p8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84"/>
          <p:cNvPicPr preferRelativeResize="0"/>
          <p:nvPr/>
        </p:nvPicPr>
        <p:blipFill rotWithShape="1">
          <a:blip r:embed="rId3">
            <a:alphaModFix/>
          </a:blip>
          <a:srcRect b="0" l="11537" r="11545" t="0"/>
          <a:stretch/>
        </p:blipFill>
        <p:spPr>
          <a:xfrm>
            <a:off x="258600" y="834081"/>
            <a:ext cx="7242599" cy="9229144"/>
          </a:xfrm>
          <a:prstGeom prst="rect">
            <a:avLst/>
          </a:prstGeom>
          <a:noFill/>
          <a:ln>
            <a:noFill/>
          </a:ln>
        </p:spPr>
      </p:pic>
      <p:sp>
        <p:nvSpPr>
          <p:cNvPr id="763" name="Google Shape;763;p84"/>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950 2-3-2 303.5</a:t>
            </a:r>
            <a:r>
              <a:rPr lang="en">
                <a:latin typeface="Orbitron Medium"/>
                <a:ea typeface="Orbitron Medium"/>
                <a:cs typeface="Orbitron Medium"/>
                <a:sym typeface="Orbitron Medium"/>
              </a:rPr>
              <a:t>, 3 Floors</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64" name="Google Shape;764;p84"/>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20’ 2” &amp; 24’ 2” on Main - 18’, 16’ 1” &amp; 19’ 1” on 2nd</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765" name="Google Shape;765;p84"/>
          <p:cNvSpPr txBox="1"/>
          <p:nvPr/>
        </p:nvSpPr>
        <p:spPr>
          <a:xfrm>
            <a:off x="4158100" y="8939850"/>
            <a:ext cx="3135000" cy="738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66" name="Google Shape;766;p8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pic>
        <p:nvPicPr>
          <p:cNvPr id="771" name="Google Shape;771;p85"/>
          <p:cNvPicPr preferRelativeResize="0"/>
          <p:nvPr/>
        </p:nvPicPr>
        <p:blipFill rotWithShape="1">
          <a:blip r:embed="rId3">
            <a:alphaModFix/>
          </a:blip>
          <a:srcRect b="14052" l="11537" r="11545" t="0"/>
          <a:stretch/>
        </p:blipFill>
        <p:spPr>
          <a:xfrm>
            <a:off x="58413" y="1273750"/>
            <a:ext cx="7580225" cy="8301999"/>
          </a:xfrm>
          <a:prstGeom prst="rect">
            <a:avLst/>
          </a:prstGeom>
          <a:noFill/>
          <a:ln>
            <a:noFill/>
          </a:ln>
        </p:spPr>
      </p:pic>
      <p:sp>
        <p:nvSpPr>
          <p:cNvPr id="772" name="Google Shape;772;p85"/>
          <p:cNvSpPr txBox="1"/>
          <p:nvPr>
            <p:ph type="title"/>
          </p:nvPr>
        </p:nvSpPr>
        <p:spPr>
          <a:xfrm>
            <a:off x="2586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950 2-3-2 303.5</a:t>
            </a:r>
            <a:r>
              <a:rPr lang="en">
                <a:latin typeface="Orbitron Medium"/>
                <a:ea typeface="Orbitron Medium"/>
                <a:cs typeface="Orbitron Medium"/>
                <a:sym typeface="Orbitron Medium"/>
              </a:rPr>
              <a:t>, 3 Floors</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73" name="Google Shape;773;p85"/>
          <p:cNvSpPr txBox="1"/>
          <p:nvPr/>
        </p:nvSpPr>
        <p:spPr>
          <a:xfrm>
            <a:off x="252450" y="834075"/>
            <a:ext cx="7254900" cy="3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Modules: 17’ 7” &amp; 16’ 1” on  3rd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3rd Floor</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a:t>
            </a:r>
            <a:endParaRPr sz="1800">
              <a:latin typeface="Orbitron"/>
              <a:ea typeface="Orbitron"/>
              <a:cs typeface="Orbitron"/>
              <a:sym typeface="Orbitron"/>
            </a:endParaRPr>
          </a:p>
        </p:txBody>
      </p:sp>
      <p:sp>
        <p:nvSpPr>
          <p:cNvPr id="774" name="Google Shape;774;p8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775" name="Google Shape;775;p8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776" name="Google Shape;776;p85"/>
          <p:cNvGrpSpPr/>
          <p:nvPr/>
        </p:nvGrpSpPr>
        <p:grpSpPr>
          <a:xfrm>
            <a:off x="5540825" y="1273750"/>
            <a:ext cx="1752300" cy="498600"/>
            <a:chOff x="5540675" y="1492825"/>
            <a:chExt cx="1752300" cy="498600"/>
          </a:xfrm>
        </p:grpSpPr>
        <p:sp>
          <p:nvSpPr>
            <p:cNvPr id="777" name="Google Shape;777;p85"/>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8" name="Google Shape;778;p85"/>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86"/>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1000 3-3 303.5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84" name="Google Shape;784;p86"/>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1000+  Sq. Ft. 3 BR, 3.5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85" name="Google Shape;785;p86"/>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786" name="Google Shape;786;p86"/>
          <p:cNvPicPr preferRelativeResize="0"/>
          <p:nvPr/>
        </p:nvPicPr>
        <p:blipFill>
          <a:blip r:embed="rId3">
            <a:alphaModFix/>
          </a:blip>
          <a:stretch>
            <a:fillRect/>
          </a:stretch>
        </p:blipFill>
        <p:spPr>
          <a:xfrm>
            <a:off x="0" y="1642353"/>
            <a:ext cx="7772399" cy="7689372"/>
          </a:xfrm>
          <a:prstGeom prst="rect">
            <a:avLst/>
          </a:prstGeom>
          <a:noFill/>
          <a:ln>
            <a:noFill/>
          </a:ln>
        </p:spPr>
      </p:pic>
      <p:sp>
        <p:nvSpPr>
          <p:cNvPr id="787" name="Google Shape;787;p8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87"/>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1000 3-3 303.5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793" name="Google Shape;793;p87"/>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 great In-Law Suite on the 1st Floor (ADA compliance is possible)!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794" name="Google Shape;794;p87"/>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795" name="Google Shape;795;p87"/>
          <p:cNvPicPr preferRelativeResize="0"/>
          <p:nvPr/>
        </p:nvPicPr>
        <p:blipFill>
          <a:blip r:embed="rId3">
            <a:alphaModFix/>
          </a:blip>
          <a:stretch>
            <a:fillRect/>
          </a:stretch>
        </p:blipFill>
        <p:spPr>
          <a:xfrm>
            <a:off x="152400" y="1487100"/>
            <a:ext cx="7505001" cy="7424826"/>
          </a:xfrm>
          <a:prstGeom prst="rect">
            <a:avLst/>
          </a:prstGeom>
          <a:noFill/>
          <a:ln>
            <a:noFill/>
          </a:ln>
        </p:spPr>
      </p:pic>
      <p:sp>
        <p:nvSpPr>
          <p:cNvPr id="796" name="Google Shape;796;p8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88"/>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1000 3-3 303.5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02" name="Google Shape;802;p88"/>
          <p:cNvSpPr txBox="1"/>
          <p:nvPr/>
        </p:nvSpPr>
        <p:spPr>
          <a:xfrm>
            <a:off x="252450" y="9102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The Master and Secondary Bedrooms on 2nd Floor both offer very comfortable sized spaces.</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03" name="Google Shape;803;p88"/>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804" name="Google Shape;804;p88"/>
          <p:cNvPicPr preferRelativeResize="0"/>
          <p:nvPr/>
        </p:nvPicPr>
        <p:blipFill rotWithShape="1">
          <a:blip r:embed="rId3">
            <a:alphaModFix/>
          </a:blip>
          <a:srcRect b="0" l="0" r="0" t="0"/>
          <a:stretch/>
        </p:blipFill>
        <p:spPr>
          <a:xfrm>
            <a:off x="152400" y="1791900"/>
            <a:ext cx="7505001" cy="7424826"/>
          </a:xfrm>
          <a:prstGeom prst="rect">
            <a:avLst/>
          </a:prstGeom>
          <a:noFill/>
          <a:ln>
            <a:noFill/>
          </a:ln>
        </p:spPr>
      </p:pic>
      <p:sp>
        <p:nvSpPr>
          <p:cNvPr id="805" name="Google Shape;805;p8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806" name="Google Shape;806;p88"/>
          <p:cNvGrpSpPr/>
          <p:nvPr/>
        </p:nvGrpSpPr>
        <p:grpSpPr>
          <a:xfrm>
            <a:off x="5540675" y="1492825"/>
            <a:ext cx="1752300" cy="498600"/>
            <a:chOff x="5540675" y="1492825"/>
            <a:chExt cx="1752300" cy="498600"/>
          </a:xfrm>
        </p:grpSpPr>
        <p:sp>
          <p:nvSpPr>
            <p:cNvPr id="807" name="Google Shape;807;p88"/>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8" name="Google Shape;808;p88"/>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id="813" name="Google Shape;813;p89"/>
          <p:cNvPicPr preferRelativeResize="0"/>
          <p:nvPr/>
        </p:nvPicPr>
        <p:blipFill rotWithShape="1">
          <a:blip r:embed="rId3">
            <a:alphaModFix/>
          </a:blip>
          <a:srcRect b="406" l="0" r="0" t="396"/>
          <a:stretch/>
        </p:blipFill>
        <p:spPr>
          <a:xfrm>
            <a:off x="52150" y="2192464"/>
            <a:ext cx="7668100" cy="7586186"/>
          </a:xfrm>
          <a:prstGeom prst="rect">
            <a:avLst/>
          </a:prstGeom>
          <a:noFill/>
          <a:ln>
            <a:noFill/>
          </a:ln>
        </p:spPr>
      </p:pic>
      <p:sp>
        <p:nvSpPr>
          <p:cNvPr id="814" name="Google Shape;814;p89"/>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1012 3-3 423.5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15" name="Google Shape;815;p89"/>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1012 Sq. Ft. 4 BR, 3.5 BA, Loft &amp; Office/Sitting Area</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16" name="Google Shape;816;p89"/>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817" name="Google Shape;817;p8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90"/>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1012 3-3 423.5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23" name="Google Shape;823;p90"/>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 great In-Law Suite on the 1st Floor (ADA compliance is possible)!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24" name="Google Shape;824;p90"/>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825" name="Google Shape;825;p90"/>
          <p:cNvPicPr preferRelativeResize="0"/>
          <p:nvPr/>
        </p:nvPicPr>
        <p:blipFill rotWithShape="1">
          <a:blip r:embed="rId3">
            <a:alphaModFix/>
          </a:blip>
          <a:srcRect b="406" l="0" r="0" t="396"/>
          <a:stretch/>
        </p:blipFill>
        <p:spPr>
          <a:xfrm>
            <a:off x="152400" y="1639500"/>
            <a:ext cx="7505000" cy="7424826"/>
          </a:xfrm>
          <a:prstGeom prst="rect">
            <a:avLst/>
          </a:prstGeom>
          <a:noFill/>
          <a:ln>
            <a:noFill/>
          </a:ln>
        </p:spPr>
      </p:pic>
      <p:sp>
        <p:nvSpPr>
          <p:cNvPr id="826" name="Google Shape;826;p9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91"/>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1012 3-3 423.5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32" name="Google Shape;832;p91"/>
          <p:cNvSpPr txBox="1"/>
          <p:nvPr/>
        </p:nvSpPr>
        <p:spPr>
          <a:xfrm>
            <a:off x="252450" y="9102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a:t>
            </a:r>
            <a:r>
              <a:rPr lang="en" sz="1800">
                <a:latin typeface="Orbitron"/>
                <a:ea typeface="Orbitron"/>
                <a:cs typeface="Orbitron"/>
                <a:sym typeface="Orbitron"/>
              </a:rPr>
              <a:t> Master Suite on the 2nd Floor has a Bath and Office/Sitting Area</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33" name="Google Shape;833;p91"/>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834" name="Google Shape;834;p91"/>
          <p:cNvPicPr preferRelativeResize="0"/>
          <p:nvPr/>
        </p:nvPicPr>
        <p:blipFill rotWithShape="1">
          <a:blip r:embed="rId3">
            <a:alphaModFix/>
          </a:blip>
          <a:srcRect b="406" l="0" r="0" t="396"/>
          <a:stretch/>
        </p:blipFill>
        <p:spPr>
          <a:xfrm>
            <a:off x="152400" y="1791900"/>
            <a:ext cx="7505000" cy="7424826"/>
          </a:xfrm>
          <a:prstGeom prst="rect">
            <a:avLst/>
          </a:prstGeom>
          <a:noFill/>
          <a:ln>
            <a:noFill/>
          </a:ln>
        </p:spPr>
      </p:pic>
      <p:sp>
        <p:nvSpPr>
          <p:cNvPr id="835" name="Google Shape;835;p9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836" name="Google Shape;836;p91"/>
          <p:cNvGrpSpPr/>
          <p:nvPr/>
        </p:nvGrpSpPr>
        <p:grpSpPr>
          <a:xfrm>
            <a:off x="5540675" y="1492825"/>
            <a:ext cx="1752300" cy="498600"/>
            <a:chOff x="5540675" y="1492825"/>
            <a:chExt cx="1752300" cy="498600"/>
          </a:xfrm>
        </p:grpSpPr>
        <p:sp>
          <p:nvSpPr>
            <p:cNvPr id="837" name="Google Shape;837;p91"/>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8" name="Google Shape;838;p91"/>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0"/>
          <p:cNvPicPr preferRelativeResize="0"/>
          <p:nvPr/>
        </p:nvPicPr>
        <p:blipFill rotWithShape="1">
          <a:blip r:embed="rId3">
            <a:alphaModFix/>
          </a:blip>
          <a:srcRect b="2516" l="0" r="0" t="2525"/>
          <a:stretch/>
        </p:blipFill>
        <p:spPr>
          <a:xfrm>
            <a:off x="396750" y="432800"/>
            <a:ext cx="1828801" cy="1353313"/>
          </a:xfrm>
          <a:prstGeom prst="rect">
            <a:avLst/>
          </a:prstGeom>
          <a:noFill/>
          <a:ln>
            <a:noFill/>
          </a:ln>
        </p:spPr>
      </p:pic>
      <p:sp>
        <p:nvSpPr>
          <p:cNvPr id="114" name="Google Shape;114;p20"/>
          <p:cNvSpPr txBox="1"/>
          <p:nvPr/>
        </p:nvSpPr>
        <p:spPr>
          <a:xfrm>
            <a:off x="2093750" y="432800"/>
            <a:ext cx="5099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666666"/>
                </a:solidFill>
                <a:latin typeface="Orbitron"/>
                <a:ea typeface="Orbitron"/>
                <a:cs typeface="Orbitron"/>
                <a:sym typeface="Orbitron"/>
              </a:rPr>
              <a:t>The Micro</a:t>
            </a:r>
            <a:r>
              <a:rPr b="1" lang="en" sz="2400">
                <a:solidFill>
                  <a:srgbClr val="B7B7B7"/>
                </a:solidFill>
                <a:latin typeface="Orbitron"/>
                <a:ea typeface="Orbitron"/>
                <a:cs typeface="Orbitron"/>
                <a:sym typeface="Orbitron"/>
              </a:rPr>
              <a:t>Modz</a:t>
            </a:r>
            <a:r>
              <a:rPr b="1" lang="en" sz="2400">
                <a:solidFill>
                  <a:srgbClr val="666666"/>
                </a:solidFill>
                <a:latin typeface="Orbitron"/>
                <a:ea typeface="Orbitron"/>
                <a:cs typeface="Orbitron"/>
                <a:sym typeface="Orbitron"/>
              </a:rPr>
              <a:t> Plan Collection Index</a:t>
            </a:r>
            <a:endParaRPr b="1" sz="2400">
              <a:solidFill>
                <a:srgbClr val="666666"/>
              </a:solidFill>
              <a:latin typeface="Orbitron"/>
              <a:ea typeface="Orbitron"/>
              <a:cs typeface="Orbitron"/>
              <a:sym typeface="Orbitron"/>
            </a:endParaRPr>
          </a:p>
          <a:p>
            <a:pPr indent="0" lvl="0" marL="0" rtl="0" algn="ctr">
              <a:spcBef>
                <a:spcPts val="0"/>
              </a:spcBef>
              <a:spcAft>
                <a:spcPts val="0"/>
              </a:spcAft>
              <a:buNone/>
            </a:pPr>
            <a:r>
              <a:rPr b="1" lang="en" sz="2400">
                <a:solidFill>
                  <a:schemeClr val="dk2"/>
                </a:solidFill>
                <a:latin typeface="Orbitron"/>
                <a:ea typeface="Orbitron"/>
                <a:cs typeface="Orbitron"/>
                <a:sym typeface="Orbitron"/>
              </a:rPr>
              <a:t>To Design Images</a:t>
            </a:r>
            <a:r>
              <a:rPr b="1" lang="en" sz="2400">
                <a:solidFill>
                  <a:schemeClr val="dk2"/>
                </a:solidFill>
              </a:rPr>
              <a:t> </a:t>
            </a:r>
            <a:endParaRPr b="1" sz="2400">
              <a:solidFill>
                <a:schemeClr val="dk2"/>
              </a:solidFill>
            </a:endParaRPr>
          </a:p>
        </p:txBody>
      </p:sp>
      <p:sp>
        <p:nvSpPr>
          <p:cNvPr id="115" name="Google Shape;115;p20"/>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a:t>
            </a:r>
            <a:endParaRPr sz="1300">
              <a:solidFill>
                <a:srgbClr val="000000"/>
              </a:solidFill>
              <a:latin typeface="Orbitron"/>
              <a:ea typeface="Orbitron"/>
              <a:cs typeface="Orbitron"/>
              <a:sym typeface="Orbitron"/>
            </a:endParaRPr>
          </a:p>
        </p:txBody>
      </p:sp>
      <p:graphicFrame>
        <p:nvGraphicFramePr>
          <p:cNvPr id="116" name="Google Shape;116;p20"/>
          <p:cNvGraphicFramePr/>
          <p:nvPr/>
        </p:nvGraphicFramePr>
        <p:xfrm>
          <a:off x="952500" y="2332050"/>
          <a:ext cx="3000000" cy="3000000"/>
        </p:xfrm>
        <a:graphic>
          <a:graphicData uri="http://schemas.openxmlformats.org/drawingml/2006/table">
            <a:tbl>
              <a:tblPr>
                <a:noFill/>
                <a:tableStyleId>{3207FEDE-9BAB-403D-962C-1C9F0D10E71C}</a:tableStyleId>
              </a:tblPr>
              <a:tblGrid>
                <a:gridCol w="897475"/>
                <a:gridCol w="3014125"/>
                <a:gridCol w="1955800"/>
              </a:tblGrid>
              <a:tr h="396150">
                <a:tc>
                  <a:txBody>
                    <a:bodyPr/>
                    <a:lstStyle/>
                    <a:p>
                      <a:pPr indent="0" lvl="0" marL="0" rtl="0" algn="ctr">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rPr lang="en"/>
                        <a:t>MM 370 1-3 111 + 73 Sq.Ft. Loft</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4"/>
                        </a:rPr>
                        <a:t>Slides 17 - 20</a:t>
                      </a:r>
                      <a:endParaRPr/>
                    </a:p>
                  </a:txBody>
                  <a:tcPr marT="91425" marB="91425" marR="91425" marL="91425"/>
                </a:tc>
              </a:tr>
              <a:tr h="396150">
                <a:tc>
                  <a:txBody>
                    <a:bodyPr/>
                    <a:lstStyle/>
                    <a:p>
                      <a:pPr indent="0" lvl="0" marL="0" rtl="0" algn="ctr">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rPr lang="en"/>
                        <a:t>MM 450 1-2 101.5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5"/>
                        </a:rPr>
                        <a:t>Slides 21 - 23</a:t>
                      </a:r>
                      <a:endParaRPr/>
                    </a:p>
                  </a:txBody>
                  <a:tcPr marT="91425" marB="91425" marR="91425" marL="91425"/>
                </a:tc>
              </a:tr>
              <a:tr h="396150">
                <a:tc>
                  <a:txBody>
                    <a:bodyPr/>
                    <a:lstStyle/>
                    <a:p>
                      <a:pPr indent="0" lvl="0" marL="0" rtl="0" algn="ctr">
                        <a:spcBef>
                          <a:spcPts val="0"/>
                        </a:spcBef>
                        <a:spcAft>
                          <a:spcPts val="0"/>
                        </a:spcAft>
                        <a:buNone/>
                      </a:pPr>
                      <a:r>
                        <a:rPr lang="en"/>
                        <a:t>3</a:t>
                      </a:r>
                      <a:endParaRPr/>
                    </a:p>
                  </a:txBody>
                  <a:tcPr marT="91425" marB="91425" marR="91425" marL="91425"/>
                </a:tc>
                <a:tc>
                  <a:txBody>
                    <a:bodyPr/>
                    <a:lstStyle/>
                    <a:p>
                      <a:pPr indent="0" lvl="0" marL="0" rtl="0" algn="l">
                        <a:spcBef>
                          <a:spcPts val="0"/>
                        </a:spcBef>
                        <a:spcAft>
                          <a:spcPts val="0"/>
                        </a:spcAft>
                        <a:buNone/>
                      </a:pPr>
                      <a:r>
                        <a:rPr lang="en"/>
                        <a:t>MM 550 2-2 201.5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6"/>
                        </a:rPr>
                        <a:t>Slides 24 - 27</a:t>
                      </a:r>
                      <a:endParaRPr/>
                    </a:p>
                  </a:txBody>
                  <a:tcPr marT="91425" marB="91425" marR="91425" marL="91425"/>
                </a:tc>
              </a:tr>
              <a:tr h="396150">
                <a:tc>
                  <a:txBody>
                    <a:bodyPr/>
                    <a:lstStyle/>
                    <a:p>
                      <a:pPr indent="0" lvl="0" marL="0" rtl="0" algn="ctr">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rPr lang="en"/>
                        <a:t>MM 605 2-3 111.5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7"/>
                        </a:rPr>
                        <a:t>Slides 28 - 31</a:t>
                      </a:r>
                      <a:endParaRPr/>
                    </a:p>
                  </a:txBody>
                  <a:tcPr marT="91425" marB="91425" marR="91425" marL="91425"/>
                </a:tc>
              </a:tr>
              <a:tr h="380950">
                <a:tc>
                  <a:txBody>
                    <a:bodyPr/>
                    <a:lstStyle/>
                    <a:p>
                      <a:pPr indent="0" lvl="0" marL="0" rtl="0" algn="ctr">
                        <a:spcBef>
                          <a:spcPts val="0"/>
                        </a:spcBef>
                        <a:spcAft>
                          <a:spcPts val="0"/>
                        </a:spcAft>
                        <a:buNone/>
                      </a:pPr>
                      <a:r>
                        <a:rPr lang="en"/>
                        <a:t>5</a:t>
                      </a:r>
                      <a:endParaRPr/>
                    </a:p>
                  </a:txBody>
                  <a:tcPr marT="91425" marB="91425" marR="91425" marL="91425"/>
                </a:tc>
                <a:tc>
                  <a:txBody>
                    <a:bodyPr/>
                    <a:lstStyle/>
                    <a:p>
                      <a:pPr indent="0" lvl="0" marL="0" rtl="0" algn="l">
                        <a:spcBef>
                          <a:spcPts val="0"/>
                        </a:spcBef>
                        <a:spcAft>
                          <a:spcPts val="0"/>
                        </a:spcAft>
                        <a:buNone/>
                      </a:pPr>
                      <a:r>
                        <a:rPr lang="en"/>
                        <a:t>MM 683 2-2 212</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8"/>
                        </a:rPr>
                        <a:t>Slides 32 - 34</a:t>
                      </a:r>
                      <a:endParaRPr/>
                    </a:p>
                  </a:txBody>
                  <a:tcPr marT="91425" marB="91425" marR="91425" marL="91425"/>
                </a:tc>
              </a:tr>
              <a:tr h="380950">
                <a:tc>
                  <a:txBody>
                    <a:bodyPr/>
                    <a:lstStyle/>
                    <a:p>
                      <a:pPr indent="0" lvl="0" marL="0" rtl="0" algn="ctr">
                        <a:spcBef>
                          <a:spcPts val="0"/>
                        </a:spcBef>
                        <a:spcAft>
                          <a:spcPts val="0"/>
                        </a:spcAft>
                        <a:buNone/>
                      </a:pPr>
                      <a:r>
                        <a:rPr lang="en"/>
                        <a:t>6</a:t>
                      </a:r>
                      <a:endParaRPr/>
                    </a:p>
                  </a:txBody>
                  <a:tcPr marT="91425" marB="91425" marR="91425" marL="91425"/>
                </a:tc>
                <a:tc>
                  <a:txBody>
                    <a:bodyPr/>
                    <a:lstStyle/>
                    <a:p>
                      <a:pPr indent="0" lvl="0" marL="0" rtl="0" algn="l">
                        <a:spcBef>
                          <a:spcPts val="0"/>
                        </a:spcBef>
                        <a:spcAft>
                          <a:spcPts val="0"/>
                        </a:spcAft>
                        <a:buNone/>
                      </a:pPr>
                      <a:r>
                        <a:rPr lang="en"/>
                        <a:t>MM 750 3-3 212.5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9"/>
                        </a:rPr>
                        <a:t>Slides 35 - 38</a:t>
                      </a:r>
                      <a:endParaRPr/>
                    </a:p>
                  </a:txBody>
                  <a:tcPr marT="91425" marB="91425" marR="91425" marL="91425"/>
                </a:tc>
              </a:tr>
              <a:tr h="380950">
                <a:tc>
                  <a:txBody>
                    <a:bodyPr/>
                    <a:lstStyle/>
                    <a:p>
                      <a:pPr indent="0" lvl="0" marL="0" rtl="0" algn="ctr">
                        <a:spcBef>
                          <a:spcPts val="0"/>
                        </a:spcBef>
                        <a:spcAft>
                          <a:spcPts val="0"/>
                        </a:spcAft>
                        <a:buNone/>
                      </a:pPr>
                      <a:r>
                        <a:rPr lang="en"/>
                        <a:t>7</a:t>
                      </a:r>
                      <a:endParaRPr/>
                    </a:p>
                  </a:txBody>
                  <a:tcPr marT="91425" marB="91425" marR="91425" marL="91425"/>
                </a:tc>
                <a:tc>
                  <a:txBody>
                    <a:bodyPr/>
                    <a:lstStyle/>
                    <a:p>
                      <a:pPr indent="0" lvl="0" marL="0" rtl="0" algn="l">
                        <a:spcBef>
                          <a:spcPts val="0"/>
                        </a:spcBef>
                        <a:spcAft>
                          <a:spcPts val="0"/>
                        </a:spcAft>
                        <a:buNone/>
                      </a:pPr>
                      <a:r>
                        <a:rPr lang="en"/>
                        <a:t>MM 801 3-3 302</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0"/>
                        </a:rPr>
                        <a:t>Slides 39 - 42</a:t>
                      </a:r>
                      <a:endParaRPr/>
                    </a:p>
                  </a:txBody>
                  <a:tcPr marT="91425" marB="91425" marR="91425" marL="91425"/>
                </a:tc>
              </a:tr>
              <a:tr h="380950">
                <a:tc>
                  <a:txBody>
                    <a:bodyPr/>
                    <a:lstStyle/>
                    <a:p>
                      <a:pPr indent="0" lvl="0" marL="0" rtl="0" algn="ctr">
                        <a:spcBef>
                          <a:spcPts val="0"/>
                        </a:spcBef>
                        <a:spcAft>
                          <a:spcPts val="0"/>
                        </a:spcAft>
                        <a:buNone/>
                      </a:pPr>
                      <a:r>
                        <a:rPr lang="en"/>
                        <a:t>8</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MM 825 3-3 312 * Storage</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1"/>
                        </a:rPr>
                        <a:t>Slides 43 - 46</a:t>
                      </a:r>
                      <a:endParaRPr/>
                    </a:p>
                  </a:txBody>
                  <a:tcPr marT="91425" marB="91425" marR="91425" marL="91425"/>
                </a:tc>
              </a:tr>
              <a:tr h="380950">
                <a:tc>
                  <a:txBody>
                    <a:bodyPr/>
                    <a:lstStyle/>
                    <a:p>
                      <a:pPr indent="0" lvl="0" marL="0" rtl="0" algn="ctr">
                        <a:spcBef>
                          <a:spcPts val="0"/>
                        </a:spcBef>
                        <a:spcAft>
                          <a:spcPts val="0"/>
                        </a:spcAft>
                        <a:buNone/>
                      </a:pPr>
                      <a:r>
                        <a:rPr lang="en"/>
                        <a:t>9</a:t>
                      </a:r>
                      <a:endParaRPr/>
                    </a:p>
                  </a:txBody>
                  <a:tcPr marT="91425" marB="91425" marR="91425" marL="91425"/>
                </a:tc>
                <a:tc>
                  <a:txBody>
                    <a:bodyPr/>
                    <a:lstStyle/>
                    <a:p>
                      <a:pPr indent="0" lvl="0" marL="0" rtl="0" algn="l">
                        <a:spcBef>
                          <a:spcPts val="0"/>
                        </a:spcBef>
                        <a:spcAft>
                          <a:spcPts val="0"/>
                        </a:spcAft>
                        <a:buNone/>
                      </a:pPr>
                      <a:r>
                        <a:rPr lang="en"/>
                        <a:t>MM 850 2-4 323 + Storage</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2"/>
                        </a:rPr>
                        <a:t>Slides 47 - 49</a:t>
                      </a:r>
                      <a:endParaRPr/>
                    </a:p>
                  </a:txBody>
                  <a:tcPr marT="91425" marB="91425" marR="91425" marL="91425"/>
                </a:tc>
              </a:tr>
              <a:tr h="380950">
                <a:tc>
                  <a:txBody>
                    <a:bodyPr/>
                    <a:lstStyle/>
                    <a:p>
                      <a:pPr indent="0" lvl="0" marL="0" rtl="0" algn="ctr">
                        <a:spcBef>
                          <a:spcPts val="0"/>
                        </a:spcBef>
                        <a:spcAft>
                          <a:spcPts val="0"/>
                        </a:spcAft>
                        <a:buNone/>
                      </a:pPr>
                      <a:r>
                        <a:rPr lang="en"/>
                        <a:t>10</a:t>
                      </a:r>
                      <a:endParaRPr/>
                    </a:p>
                  </a:txBody>
                  <a:tcPr marT="91425" marB="91425" marR="91425" marL="91425"/>
                </a:tc>
                <a:tc>
                  <a:txBody>
                    <a:bodyPr/>
                    <a:lstStyle/>
                    <a:p>
                      <a:pPr indent="0" lvl="0" marL="0" rtl="0" algn="l">
                        <a:spcBef>
                          <a:spcPts val="0"/>
                        </a:spcBef>
                        <a:spcAft>
                          <a:spcPts val="0"/>
                        </a:spcAft>
                        <a:buNone/>
                      </a:pPr>
                      <a:r>
                        <a:rPr lang="en"/>
                        <a:t>MM 860 3-3 312.5 + Storage</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3"/>
                        </a:rPr>
                        <a:t>Slides 50 - 53</a:t>
                      </a:r>
                      <a:endParaRPr/>
                    </a:p>
                  </a:txBody>
                  <a:tcPr marT="91425" marB="91425" marR="91425" marL="91425"/>
                </a:tc>
              </a:tr>
              <a:tr h="380950">
                <a:tc>
                  <a:txBody>
                    <a:bodyPr/>
                    <a:lstStyle/>
                    <a:p>
                      <a:pPr indent="0" lvl="0" marL="0" rtl="0" algn="ctr">
                        <a:spcBef>
                          <a:spcPts val="0"/>
                        </a:spcBef>
                        <a:spcAft>
                          <a:spcPts val="0"/>
                        </a:spcAft>
                        <a:buNone/>
                      </a:pPr>
                      <a:r>
                        <a:rPr lang="en"/>
                        <a:t>11</a:t>
                      </a:r>
                      <a:endParaRPr/>
                    </a:p>
                  </a:txBody>
                  <a:tcPr marT="91425" marB="91425" marR="91425" marL="91425"/>
                </a:tc>
                <a:tc>
                  <a:txBody>
                    <a:bodyPr/>
                    <a:lstStyle/>
                    <a:p>
                      <a:pPr indent="0" lvl="0" marL="0" rtl="0" algn="l">
                        <a:spcBef>
                          <a:spcPts val="0"/>
                        </a:spcBef>
                        <a:spcAft>
                          <a:spcPts val="0"/>
                        </a:spcAft>
                        <a:buNone/>
                      </a:pPr>
                      <a:r>
                        <a:rPr lang="en"/>
                        <a:t>MM 884 3-3 412.5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4"/>
                        </a:rPr>
                        <a:t>Slides 54 - 57</a:t>
                      </a:r>
                      <a:endParaRPr/>
                    </a:p>
                  </a:txBody>
                  <a:tcPr marT="91425" marB="91425" marR="91425" marL="91425"/>
                </a:tc>
              </a:tr>
              <a:tr h="380950">
                <a:tc>
                  <a:txBody>
                    <a:bodyPr/>
                    <a:lstStyle/>
                    <a:p>
                      <a:pPr indent="0" lvl="0" marL="0" rtl="0" algn="ctr">
                        <a:spcBef>
                          <a:spcPts val="0"/>
                        </a:spcBef>
                        <a:spcAft>
                          <a:spcPts val="0"/>
                        </a:spcAft>
                        <a:buNone/>
                      </a:pPr>
                      <a:r>
                        <a:rPr lang="en"/>
                        <a:t>12</a:t>
                      </a:r>
                      <a:endParaRPr/>
                    </a:p>
                  </a:txBody>
                  <a:tcPr marT="91425" marB="91425" marR="91425" marL="91425"/>
                </a:tc>
                <a:tc>
                  <a:txBody>
                    <a:bodyPr/>
                    <a:lstStyle/>
                    <a:p>
                      <a:pPr indent="0" lvl="0" marL="0" rtl="0" algn="l">
                        <a:spcBef>
                          <a:spcPts val="0"/>
                        </a:spcBef>
                        <a:spcAft>
                          <a:spcPts val="0"/>
                        </a:spcAft>
                        <a:buNone/>
                      </a:pPr>
                      <a:r>
                        <a:rPr lang="en"/>
                        <a:t>MM 896 3-3 312</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5"/>
                        </a:rPr>
                        <a:t>Slides 58</a:t>
                      </a:r>
                      <a:r>
                        <a:rPr lang="en" u="sng">
                          <a:solidFill>
                            <a:schemeClr val="hlink"/>
                          </a:solidFill>
                          <a:hlinkClick action="ppaction://hlinksldjump" r:id="rId16"/>
                        </a:rPr>
                        <a:t> - 62</a:t>
                      </a:r>
                      <a:endParaRPr/>
                    </a:p>
                  </a:txBody>
                  <a:tcPr marT="91425" marB="91425" marR="91425" marL="91425"/>
                </a:tc>
              </a:tr>
              <a:tr h="380950">
                <a:tc>
                  <a:txBody>
                    <a:bodyPr/>
                    <a:lstStyle/>
                    <a:p>
                      <a:pPr indent="0" lvl="0" marL="0" rtl="0" algn="ctr">
                        <a:spcBef>
                          <a:spcPts val="0"/>
                        </a:spcBef>
                        <a:spcAft>
                          <a:spcPts val="0"/>
                        </a:spcAft>
                        <a:buNone/>
                      </a:pPr>
                      <a:r>
                        <a:rPr lang="en"/>
                        <a:t>13</a:t>
                      </a:r>
                      <a:endParaRPr/>
                    </a:p>
                  </a:txBody>
                  <a:tcPr marT="91425" marB="91425" marR="91425" marL="91425"/>
                </a:tc>
                <a:tc>
                  <a:txBody>
                    <a:bodyPr/>
                    <a:lstStyle/>
                    <a:p>
                      <a:pPr indent="0" lvl="0" marL="0" rtl="0" algn="l">
                        <a:spcBef>
                          <a:spcPts val="0"/>
                        </a:spcBef>
                        <a:spcAft>
                          <a:spcPts val="0"/>
                        </a:spcAft>
                        <a:buNone/>
                      </a:pPr>
                      <a:r>
                        <a:rPr lang="en"/>
                        <a:t>MM 901 4-4 302.5 + Storage</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7"/>
                        </a:rPr>
                        <a:t>Slides 62 - 66</a:t>
                      </a:r>
                      <a:endParaRPr/>
                    </a:p>
                  </a:txBody>
                  <a:tcPr marT="91425" marB="91425" marR="91425" marL="91425"/>
                </a:tc>
              </a:tr>
              <a:tr h="380950">
                <a:tc>
                  <a:txBody>
                    <a:bodyPr/>
                    <a:lstStyle/>
                    <a:p>
                      <a:pPr indent="0" lvl="0" marL="0" rtl="0" algn="ctr">
                        <a:spcBef>
                          <a:spcPts val="0"/>
                        </a:spcBef>
                        <a:spcAft>
                          <a:spcPts val="0"/>
                        </a:spcAft>
                        <a:buNone/>
                      </a:pPr>
                      <a:r>
                        <a:rPr lang="en"/>
                        <a:t>14</a:t>
                      </a:r>
                      <a:endParaRPr/>
                    </a:p>
                  </a:txBody>
                  <a:tcPr marT="91425" marB="91425" marR="91425" marL="91425"/>
                </a:tc>
                <a:tc>
                  <a:txBody>
                    <a:bodyPr/>
                    <a:lstStyle/>
                    <a:p>
                      <a:pPr indent="0" lvl="0" marL="0" rtl="0" algn="l">
                        <a:spcBef>
                          <a:spcPts val="0"/>
                        </a:spcBef>
                        <a:spcAft>
                          <a:spcPts val="0"/>
                        </a:spcAft>
                        <a:buNone/>
                      </a:pPr>
                      <a:r>
                        <a:rPr lang="en"/>
                        <a:t>MM 927 3-3 413.5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8"/>
                        </a:rPr>
                        <a:t>Slides 66 - 69</a:t>
                      </a:r>
                      <a:endParaRPr/>
                    </a:p>
                  </a:txBody>
                  <a:tcPr marT="91425" marB="91425" marR="91425" marL="91425"/>
                </a:tc>
              </a:tr>
              <a:tr h="380950">
                <a:tc>
                  <a:txBody>
                    <a:bodyPr/>
                    <a:lstStyle/>
                    <a:p>
                      <a:pPr indent="0" lvl="0" marL="0" rtl="0" algn="ctr">
                        <a:spcBef>
                          <a:spcPts val="0"/>
                        </a:spcBef>
                        <a:spcAft>
                          <a:spcPts val="0"/>
                        </a:spcAft>
                        <a:buNone/>
                      </a:pPr>
                      <a:r>
                        <a:rPr lang="en"/>
                        <a:t>15</a:t>
                      </a:r>
                      <a:endParaRPr/>
                    </a:p>
                  </a:txBody>
                  <a:tcPr marT="91425" marB="91425" marR="91425" marL="91425"/>
                </a:tc>
                <a:tc>
                  <a:txBody>
                    <a:bodyPr/>
                    <a:lstStyle/>
                    <a:p>
                      <a:pPr indent="0" lvl="0" marL="0" rtl="0" algn="l">
                        <a:spcBef>
                          <a:spcPts val="0"/>
                        </a:spcBef>
                        <a:spcAft>
                          <a:spcPts val="0"/>
                        </a:spcAft>
                        <a:buNone/>
                      </a:pPr>
                      <a:r>
                        <a:rPr lang="en"/>
                        <a:t>MM 950 2-3-2 302.5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19"/>
                        </a:rPr>
                        <a:t>Slides 70 - 73</a:t>
                      </a:r>
                      <a:endParaRPr/>
                    </a:p>
                  </a:txBody>
                  <a:tcPr marT="91425" marB="91425" marR="91425" marL="91425"/>
                </a:tc>
              </a:tr>
              <a:tr h="380950">
                <a:tc>
                  <a:txBody>
                    <a:bodyPr/>
                    <a:lstStyle/>
                    <a:p>
                      <a:pPr indent="0" lvl="0" marL="0" rtl="0" algn="ctr">
                        <a:spcBef>
                          <a:spcPts val="0"/>
                        </a:spcBef>
                        <a:spcAft>
                          <a:spcPts val="0"/>
                        </a:spcAft>
                        <a:buNone/>
                      </a:pPr>
                      <a:r>
                        <a:rPr lang="en"/>
                        <a:t>16</a:t>
                      </a:r>
                      <a:endParaRPr/>
                    </a:p>
                  </a:txBody>
                  <a:tcPr marT="91425" marB="91425" marR="91425" marL="91425"/>
                </a:tc>
                <a:tc>
                  <a:txBody>
                    <a:bodyPr/>
                    <a:lstStyle/>
                    <a:p>
                      <a:pPr indent="0" lvl="0" marL="0" rtl="0" algn="l">
                        <a:spcBef>
                          <a:spcPts val="0"/>
                        </a:spcBef>
                        <a:spcAft>
                          <a:spcPts val="0"/>
                        </a:spcAft>
                        <a:buNone/>
                      </a:pPr>
                      <a:r>
                        <a:rPr lang="en"/>
                        <a:t>MM 1000 3-3 303.5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20"/>
                        </a:rPr>
                        <a:t>Slides 74 - 76</a:t>
                      </a:r>
                      <a:endParaRPr/>
                    </a:p>
                  </a:txBody>
                  <a:tcPr marT="91425" marB="91425" marR="91425" marL="91425"/>
                </a:tc>
              </a:tr>
              <a:tr h="380950">
                <a:tc>
                  <a:txBody>
                    <a:bodyPr/>
                    <a:lstStyle/>
                    <a:p>
                      <a:pPr indent="0" lvl="0" marL="0" rtl="0" algn="ctr">
                        <a:spcBef>
                          <a:spcPts val="0"/>
                        </a:spcBef>
                        <a:spcAft>
                          <a:spcPts val="0"/>
                        </a:spcAft>
                        <a:buNone/>
                      </a:pPr>
                      <a:r>
                        <a:rPr lang="en"/>
                        <a:t>17</a:t>
                      </a:r>
                      <a:endParaRPr/>
                    </a:p>
                  </a:txBody>
                  <a:tcPr marT="91425" marB="91425" marR="91425" marL="91425"/>
                </a:tc>
                <a:tc>
                  <a:txBody>
                    <a:bodyPr/>
                    <a:lstStyle/>
                    <a:p>
                      <a:pPr indent="0" lvl="0" marL="0" rtl="0" algn="l">
                        <a:spcBef>
                          <a:spcPts val="0"/>
                        </a:spcBef>
                        <a:spcAft>
                          <a:spcPts val="0"/>
                        </a:spcAft>
                        <a:buNone/>
                      </a:pPr>
                      <a:r>
                        <a:rPr lang="en"/>
                        <a:t>MM 1012 3-3 413.5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21"/>
                        </a:rPr>
                        <a:t>Slides 77 - 79</a:t>
                      </a:r>
                      <a:endParaRPr/>
                    </a:p>
                  </a:txBody>
                  <a:tcPr marT="91425" marB="91425" marR="91425" marL="91425"/>
                </a:tc>
              </a:tr>
              <a:tr h="380950">
                <a:tc>
                  <a:txBody>
                    <a:bodyPr/>
                    <a:lstStyle/>
                    <a:p>
                      <a:pPr indent="0" lvl="0" marL="0" rtl="0" algn="ctr">
                        <a:spcBef>
                          <a:spcPts val="0"/>
                        </a:spcBef>
                        <a:spcAft>
                          <a:spcPts val="0"/>
                        </a:spcAft>
                        <a:buNone/>
                      </a:pPr>
                      <a:r>
                        <a:rPr lang="en"/>
                        <a:t>18</a:t>
                      </a:r>
                      <a:endParaRPr/>
                    </a:p>
                  </a:txBody>
                  <a:tcPr marT="91425" marB="91425" marR="91425" marL="91425"/>
                </a:tc>
                <a:tc>
                  <a:txBody>
                    <a:bodyPr/>
                    <a:lstStyle/>
                    <a:p>
                      <a:pPr indent="0" lvl="0" marL="0" rtl="0" algn="l">
                        <a:spcBef>
                          <a:spcPts val="0"/>
                        </a:spcBef>
                        <a:spcAft>
                          <a:spcPts val="0"/>
                        </a:spcAft>
                        <a:buNone/>
                      </a:pPr>
                      <a:r>
                        <a:rPr lang="en"/>
                        <a:t>MM 1040 3-3 503.5</a:t>
                      </a:r>
                      <a:endParaRPr/>
                    </a:p>
                  </a:txBody>
                  <a:tcPr marT="91425" marB="91425" marR="91425" marL="91425"/>
                </a:tc>
                <a:tc>
                  <a:txBody>
                    <a:bodyPr/>
                    <a:lstStyle/>
                    <a:p>
                      <a:pPr indent="0" lvl="0" marL="0" rtl="0" algn="l">
                        <a:spcBef>
                          <a:spcPts val="0"/>
                        </a:spcBef>
                        <a:spcAft>
                          <a:spcPts val="0"/>
                        </a:spcAft>
                        <a:buNone/>
                      </a:pPr>
                      <a:r>
                        <a:rPr lang="en" u="sng">
                          <a:solidFill>
                            <a:schemeClr val="hlink"/>
                          </a:solidFill>
                          <a:hlinkClick action="ppaction://hlinksldjump" r:id="rId22"/>
                        </a:rPr>
                        <a:t>Slides 80 - 84</a:t>
                      </a:r>
                      <a:endParaRPr/>
                    </a:p>
                  </a:txBody>
                  <a:tcPr marT="91425" marB="91425" marR="91425" marL="91425"/>
                </a:tc>
              </a:tr>
            </a:tbl>
          </a:graphicData>
        </a:graphic>
      </p:graphicFrame>
      <p:sp>
        <p:nvSpPr>
          <p:cNvPr id="117" name="Google Shape;117;p2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pic>
        <p:nvPicPr>
          <p:cNvPr id="843" name="Google Shape;843;p92"/>
          <p:cNvPicPr preferRelativeResize="0"/>
          <p:nvPr/>
        </p:nvPicPr>
        <p:blipFill rotWithShape="1">
          <a:blip r:embed="rId3">
            <a:alphaModFix/>
          </a:blip>
          <a:srcRect b="59" l="0" r="0" t="69"/>
          <a:stretch/>
        </p:blipFill>
        <p:spPr>
          <a:xfrm>
            <a:off x="175850" y="2024115"/>
            <a:ext cx="7345350" cy="7315736"/>
          </a:xfrm>
          <a:prstGeom prst="rect">
            <a:avLst/>
          </a:prstGeom>
          <a:noFill/>
          <a:ln>
            <a:noFill/>
          </a:ln>
        </p:spPr>
      </p:pic>
      <p:sp>
        <p:nvSpPr>
          <p:cNvPr id="844" name="Google Shape;844;p92"/>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1040 3-3 503.5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45" name="Google Shape;845;p92"/>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1040</a:t>
            </a:r>
            <a:r>
              <a:rPr lang="en" sz="1800">
                <a:latin typeface="Orbitron"/>
                <a:ea typeface="Orbitron"/>
                <a:cs typeface="Orbitron"/>
                <a:sym typeface="Orbitron"/>
              </a:rPr>
              <a:t>  Sq. Ft. 5 BR, 3.5 BA,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Plans for this model are under development</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Right Front View</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46" name="Google Shape;846;p92"/>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847" name="Google Shape;847;p9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93"/>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1040 3-3 503.5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53" name="Google Shape;853;p93"/>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Sitting/Office Area from the MM 10112 model is expanded and converted to a 5th Bedroom in this big family model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Upper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54" name="Google Shape;854;p93"/>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855" name="Google Shape;855;p9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56" name="Google Shape;856;p93"/>
          <p:cNvPicPr preferRelativeResize="0"/>
          <p:nvPr/>
        </p:nvPicPr>
        <p:blipFill rotWithShape="1">
          <a:blip r:embed="rId3">
            <a:alphaModFix/>
          </a:blip>
          <a:srcRect b="0" l="0" r="0" t="0"/>
          <a:stretch/>
        </p:blipFill>
        <p:spPr>
          <a:xfrm>
            <a:off x="99150" y="1676055"/>
            <a:ext cx="7408200" cy="738827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94"/>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Master with private Bath on Main. Living Room with fireplace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Main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pic>
        <p:nvPicPr>
          <p:cNvPr id="862" name="Google Shape;862;p94"/>
          <p:cNvPicPr preferRelativeResize="0"/>
          <p:nvPr/>
        </p:nvPicPr>
        <p:blipFill rotWithShape="1">
          <a:blip r:embed="rId3">
            <a:alphaModFix/>
          </a:blip>
          <a:srcRect b="0" l="0" r="0" t="0"/>
          <a:stretch/>
        </p:blipFill>
        <p:spPr>
          <a:xfrm>
            <a:off x="132450" y="1729431"/>
            <a:ext cx="7507500" cy="7487294"/>
          </a:xfrm>
          <a:prstGeom prst="rect">
            <a:avLst/>
          </a:prstGeom>
          <a:noFill/>
          <a:ln>
            <a:noFill/>
          </a:ln>
        </p:spPr>
      </p:pic>
      <p:sp>
        <p:nvSpPr>
          <p:cNvPr id="863" name="Google Shape;863;p94"/>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1040 3-3 503.5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64" name="Google Shape;864;p94"/>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865" name="Google Shape;865;p9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95"/>
          <p:cNvSpPr txBox="1"/>
          <p:nvPr>
            <p:ph type="title"/>
          </p:nvPr>
        </p:nvSpPr>
        <p:spPr>
          <a:xfrm>
            <a:off x="264900" y="335476"/>
            <a:ext cx="7242600" cy="498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rbitron Medium"/>
                <a:ea typeface="Orbitron Medium"/>
                <a:cs typeface="Orbitron Medium"/>
                <a:sym typeface="Orbitron Medium"/>
              </a:rPr>
              <a:t>Micro</a:t>
            </a:r>
            <a:r>
              <a:rPr lang="en">
                <a:solidFill>
                  <a:srgbClr val="999999"/>
                </a:solidFill>
                <a:latin typeface="Orbitron Medium"/>
                <a:ea typeface="Orbitron Medium"/>
                <a:cs typeface="Orbitron Medium"/>
                <a:sym typeface="Orbitron Medium"/>
              </a:rPr>
              <a:t>Modz</a:t>
            </a:r>
            <a:r>
              <a:rPr lang="en">
                <a:latin typeface="Orbitron Medium"/>
                <a:ea typeface="Orbitron Medium"/>
                <a:cs typeface="Orbitron Medium"/>
                <a:sym typeface="Orbitron Medium"/>
              </a:rPr>
              <a:t> 1040 3-3 503.5</a:t>
            </a:r>
            <a:endParaRPr sz="1800">
              <a:latin typeface="Orbitron Medium"/>
              <a:ea typeface="Orbitron Medium"/>
              <a:cs typeface="Orbitron Medium"/>
              <a:sym typeface="Orbitron Medium"/>
            </a:endParaRPr>
          </a:p>
          <a:p>
            <a:pPr indent="0" lvl="0" marL="0" rtl="0" algn="l">
              <a:spcBef>
                <a:spcPts val="0"/>
              </a:spcBef>
              <a:spcAft>
                <a:spcPts val="0"/>
              </a:spcAft>
              <a:buNone/>
            </a:pPr>
            <a:r>
              <a:t/>
            </a:r>
            <a:endParaRPr>
              <a:latin typeface="Orbitron Medium"/>
              <a:ea typeface="Orbitron Medium"/>
              <a:cs typeface="Orbitron Medium"/>
              <a:sym typeface="Orbitron Medium"/>
            </a:endParaRPr>
          </a:p>
        </p:txBody>
      </p:sp>
      <p:sp>
        <p:nvSpPr>
          <p:cNvPr id="871" name="Google Shape;871;p95"/>
          <p:cNvSpPr txBox="1"/>
          <p:nvPr/>
        </p:nvSpPr>
        <p:spPr>
          <a:xfrm>
            <a:off x="252450" y="834075"/>
            <a:ext cx="7254900" cy="13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Orbitron"/>
                <a:ea typeface="Orbitron"/>
                <a:cs typeface="Orbitron"/>
                <a:sym typeface="Orbitron"/>
              </a:rPr>
              <a:t>A Bath added to the 3 Bedroom Upper level enhances the functionality of this living space</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Upper Level</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t/>
            </a:r>
            <a:endParaRPr sz="1800">
              <a:latin typeface="Orbitron"/>
              <a:ea typeface="Orbitron"/>
              <a:cs typeface="Orbitron"/>
              <a:sym typeface="Orbitron"/>
            </a:endParaRPr>
          </a:p>
          <a:p>
            <a:pPr indent="0" lvl="0" marL="0" rtl="0" algn="l">
              <a:spcBef>
                <a:spcPts val="0"/>
              </a:spcBef>
              <a:spcAft>
                <a:spcPts val="0"/>
              </a:spcAft>
              <a:buNone/>
            </a:pPr>
            <a:r>
              <a:rPr lang="en" sz="1800">
                <a:latin typeface="Orbitron"/>
                <a:ea typeface="Orbitron"/>
                <a:cs typeface="Orbitron"/>
                <a:sym typeface="Orbitron"/>
              </a:rPr>
              <a:t>  </a:t>
            </a:r>
            <a:endParaRPr sz="1800">
              <a:latin typeface="Orbitron"/>
              <a:ea typeface="Orbitron"/>
              <a:cs typeface="Orbitron"/>
              <a:sym typeface="Orbitron"/>
            </a:endParaRPr>
          </a:p>
        </p:txBody>
      </p:sp>
      <p:sp>
        <p:nvSpPr>
          <p:cNvPr id="872" name="Google Shape;872;p95"/>
          <p:cNvSpPr txBox="1"/>
          <p:nvPr/>
        </p:nvSpPr>
        <p:spPr>
          <a:xfrm>
            <a:off x="403926" y="9216725"/>
            <a:ext cx="6889200" cy="538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sp>
        <p:nvSpPr>
          <p:cNvPr id="873" name="Google Shape;873;p9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74" name="Google Shape;874;p95"/>
          <p:cNvPicPr preferRelativeResize="0"/>
          <p:nvPr/>
        </p:nvPicPr>
        <p:blipFill>
          <a:blip r:embed="rId3">
            <a:alphaModFix/>
          </a:blip>
          <a:stretch>
            <a:fillRect/>
          </a:stretch>
        </p:blipFill>
        <p:spPr>
          <a:xfrm>
            <a:off x="152400" y="2344875"/>
            <a:ext cx="6737585" cy="6719449"/>
          </a:xfrm>
          <a:prstGeom prst="rect">
            <a:avLst/>
          </a:prstGeom>
          <a:noFill/>
          <a:ln>
            <a:noFill/>
          </a:ln>
        </p:spPr>
      </p:pic>
      <p:grpSp>
        <p:nvGrpSpPr>
          <p:cNvPr id="875" name="Google Shape;875;p95"/>
          <p:cNvGrpSpPr/>
          <p:nvPr/>
        </p:nvGrpSpPr>
        <p:grpSpPr>
          <a:xfrm>
            <a:off x="5540675" y="1492825"/>
            <a:ext cx="1752300" cy="498600"/>
            <a:chOff x="5540675" y="1492825"/>
            <a:chExt cx="1752300" cy="498600"/>
          </a:xfrm>
        </p:grpSpPr>
        <p:sp>
          <p:nvSpPr>
            <p:cNvPr id="876" name="Google Shape;876;p95"/>
            <p:cNvSpPr/>
            <p:nvPr/>
          </p:nvSpPr>
          <p:spPr>
            <a:xfrm>
              <a:off x="5540675" y="1492825"/>
              <a:ext cx="1549500" cy="304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77" name="Google Shape;877;p95"/>
            <p:cNvSpPr txBox="1"/>
            <p:nvPr/>
          </p:nvSpPr>
          <p:spPr>
            <a:xfrm>
              <a:off x="5540675" y="1492825"/>
              <a:ext cx="1752300" cy="4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latin typeface="Orbitron"/>
                  <a:ea typeface="Orbitron"/>
                  <a:cs typeface="Orbitron"/>
                  <a:sym typeface="Orbitron"/>
                  <a:hlinkClick action="ppaction://hlinksldjump" r:id="rId4"/>
                </a:rPr>
                <a:t>Return to Index Page</a:t>
              </a:r>
              <a:r>
                <a:rPr lang="en" sz="900">
                  <a:solidFill>
                    <a:schemeClr val="dk2"/>
                  </a:solidFill>
                  <a:latin typeface="Orbitron"/>
                  <a:ea typeface="Orbitron"/>
                  <a:cs typeface="Orbitron"/>
                  <a:sym typeface="Orbitron"/>
                </a:rPr>
                <a:t> </a:t>
              </a:r>
              <a:endParaRPr sz="900">
                <a:solidFill>
                  <a:schemeClr val="dk2"/>
                </a:solidFill>
                <a:latin typeface="Orbitron"/>
                <a:ea typeface="Orbitron"/>
                <a:cs typeface="Orbitron"/>
                <a:sym typeface="Orbitro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1"/>
          <p:cNvPicPr preferRelativeResize="0"/>
          <p:nvPr/>
        </p:nvPicPr>
        <p:blipFill rotWithShape="1">
          <a:blip r:embed="rId3">
            <a:alphaModFix/>
          </a:blip>
          <a:srcRect b="2516" l="0" r="0" t="2525"/>
          <a:stretch/>
        </p:blipFill>
        <p:spPr>
          <a:xfrm>
            <a:off x="396750" y="432800"/>
            <a:ext cx="1828801" cy="1353313"/>
          </a:xfrm>
          <a:prstGeom prst="rect">
            <a:avLst/>
          </a:prstGeom>
          <a:noFill/>
          <a:ln>
            <a:noFill/>
          </a:ln>
        </p:spPr>
      </p:pic>
      <p:sp>
        <p:nvSpPr>
          <p:cNvPr id="123" name="Google Shape;123;p21"/>
          <p:cNvSpPr txBox="1"/>
          <p:nvPr/>
        </p:nvSpPr>
        <p:spPr>
          <a:xfrm>
            <a:off x="2093750" y="432800"/>
            <a:ext cx="5099100" cy="5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9999"/>
                </a:solidFill>
                <a:latin typeface="Orbitron"/>
                <a:ea typeface="Orbitron"/>
                <a:cs typeface="Orbitron"/>
                <a:sym typeface="Orbitron"/>
              </a:rPr>
              <a:t>MM 736 2-3 222 +Storage</a:t>
            </a:r>
            <a:endParaRPr b="1" sz="2400">
              <a:solidFill>
                <a:srgbClr val="999999"/>
              </a:solidFill>
              <a:latin typeface="Orbitron"/>
              <a:ea typeface="Orbitron"/>
              <a:cs typeface="Orbitron"/>
              <a:sym typeface="Orbitron"/>
            </a:endParaRPr>
          </a:p>
          <a:p>
            <a:pPr indent="0" lvl="0" marL="0" rtl="0" algn="l">
              <a:spcBef>
                <a:spcPts val="0"/>
              </a:spcBef>
              <a:spcAft>
                <a:spcPts val="0"/>
              </a:spcAft>
              <a:buNone/>
            </a:pPr>
            <a:r>
              <a:t/>
            </a:r>
            <a:endParaRPr b="1" sz="1000">
              <a:solidFill>
                <a:schemeClr val="dk2"/>
              </a:solidFill>
            </a:endParaRPr>
          </a:p>
          <a:p>
            <a:pPr indent="0" lvl="0" marL="0" rtl="0" algn="ctr">
              <a:spcBef>
                <a:spcPts val="0"/>
              </a:spcBef>
              <a:spcAft>
                <a:spcPts val="0"/>
              </a:spcAft>
              <a:buNone/>
            </a:pPr>
            <a:r>
              <a:rPr lang="en" sz="1800">
                <a:solidFill>
                  <a:schemeClr val="dk2"/>
                </a:solidFill>
                <a:latin typeface="Orbitron"/>
                <a:ea typeface="Orbitron"/>
                <a:cs typeface="Orbitron"/>
                <a:sym typeface="Orbitron"/>
              </a:rPr>
              <a:t>2 Bedrooms, a Loft, an Office, 2 Bathrooms and Outdoor Storage</a:t>
            </a:r>
            <a:endParaRPr sz="1800">
              <a:solidFill>
                <a:schemeClr val="dk2"/>
              </a:solidFill>
              <a:latin typeface="Orbitron"/>
              <a:ea typeface="Orbitron"/>
              <a:cs typeface="Orbitron"/>
              <a:sym typeface="Orbitron"/>
            </a:endParaRPr>
          </a:p>
        </p:txBody>
      </p:sp>
      <p:sp>
        <p:nvSpPr>
          <p:cNvPr id="124" name="Google Shape;124;p21"/>
          <p:cNvSpPr txBox="1"/>
          <p:nvPr>
            <p:ph idx="4294967295" type="subTitle"/>
          </p:nvPr>
        </p:nvSpPr>
        <p:spPr>
          <a:xfrm>
            <a:off x="396750" y="7388800"/>
            <a:ext cx="6978900" cy="12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666666"/>
                </a:solidFill>
              </a:rPr>
              <a:t>The 1st Floor alone of t</a:t>
            </a:r>
            <a:r>
              <a:rPr lang="en" sz="2400">
                <a:solidFill>
                  <a:srgbClr val="666666"/>
                </a:solidFill>
              </a:rPr>
              <a:t>his 736 sq. ft. home is ideal for a single person who works from home. 2nd floor area offers </a:t>
            </a:r>
            <a:r>
              <a:rPr lang="en" sz="2400">
                <a:solidFill>
                  <a:srgbClr val="666666"/>
                </a:solidFill>
              </a:rPr>
              <a:t>plenty</a:t>
            </a:r>
            <a:r>
              <a:rPr lang="en" sz="2400">
                <a:solidFill>
                  <a:srgbClr val="666666"/>
                </a:solidFill>
              </a:rPr>
              <a:t> of private space for a roommate.</a:t>
            </a:r>
            <a:r>
              <a:rPr b="1" lang="en" sz="1000">
                <a:solidFill>
                  <a:srgbClr val="666666"/>
                </a:solidFill>
              </a:rPr>
              <a:t> </a:t>
            </a:r>
            <a:endParaRPr b="1" sz="1000">
              <a:solidFill>
                <a:srgbClr val="666666"/>
              </a:solidFill>
            </a:endParaRPr>
          </a:p>
        </p:txBody>
      </p:sp>
      <p:sp>
        <p:nvSpPr>
          <p:cNvPr id="125" name="Google Shape;125;p21"/>
          <p:cNvSpPr txBox="1"/>
          <p:nvPr/>
        </p:nvSpPr>
        <p:spPr>
          <a:xfrm>
            <a:off x="403926" y="9216725"/>
            <a:ext cx="688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000">
              <a:latin typeface="Orbitron"/>
              <a:ea typeface="Orbitron"/>
              <a:cs typeface="Orbitron"/>
              <a:sym typeface="Orbitron"/>
            </a:endParaRPr>
          </a:p>
          <a:p>
            <a:pPr indent="0" lvl="0" marL="0" rtl="0" algn="ctr">
              <a:spcBef>
                <a:spcPts val="0"/>
              </a:spcBef>
              <a:spcAft>
                <a:spcPts val="0"/>
              </a:spcAft>
              <a:buNone/>
            </a:pPr>
            <a:r>
              <a:rPr lang="en" sz="1300">
                <a:solidFill>
                  <a:srgbClr val="000000"/>
                </a:solidFill>
                <a:latin typeface="Orbitron"/>
                <a:ea typeface="Orbitron"/>
                <a:cs typeface="Orbitron"/>
                <a:sym typeface="Orbitron"/>
              </a:rPr>
              <a:t>Copyright 2023  - Singleton Designs, LLC - Newnan, GA  </a:t>
            </a:r>
            <a:endParaRPr sz="1300">
              <a:solidFill>
                <a:srgbClr val="000000"/>
              </a:solidFill>
              <a:latin typeface="Orbitron"/>
              <a:ea typeface="Orbitron"/>
              <a:cs typeface="Orbitron"/>
              <a:sym typeface="Orbitron"/>
            </a:endParaRPr>
          </a:p>
        </p:txBody>
      </p:sp>
      <p:pic>
        <p:nvPicPr>
          <p:cNvPr id="126" name="Google Shape;126;p21"/>
          <p:cNvPicPr preferRelativeResize="0"/>
          <p:nvPr/>
        </p:nvPicPr>
        <p:blipFill rotWithShape="1">
          <a:blip r:embed="rId4">
            <a:alphaModFix/>
          </a:blip>
          <a:srcRect b="0" l="11614" r="9645" t="0"/>
          <a:stretch/>
        </p:blipFill>
        <p:spPr>
          <a:xfrm>
            <a:off x="403925" y="2002500"/>
            <a:ext cx="6889201" cy="5122206"/>
          </a:xfrm>
          <a:prstGeom prst="rect">
            <a:avLst/>
          </a:prstGeom>
          <a:noFill/>
          <a:ln>
            <a:noFill/>
          </a:ln>
        </p:spPr>
      </p:pic>
      <p:sp>
        <p:nvSpPr>
          <p:cNvPr id="127" name="Google Shape;127;p2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